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5"/>
  </p:notesMasterIdLst>
  <p:handoutMasterIdLst>
    <p:handoutMasterId r:id="rId56"/>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367" r:id="rId20"/>
    <p:sldId id="293" r:id="rId21"/>
    <p:sldId id="368" r:id="rId22"/>
    <p:sldId id="277" r:id="rId23"/>
    <p:sldId id="284"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66" r:id="rId41"/>
    <p:sldId id="350" r:id="rId42"/>
    <p:sldId id="351" r:id="rId43"/>
    <p:sldId id="352" r:id="rId44"/>
    <p:sldId id="353" r:id="rId45"/>
    <p:sldId id="365" r:id="rId46"/>
    <p:sldId id="355" r:id="rId47"/>
    <p:sldId id="356" r:id="rId48"/>
    <p:sldId id="357" r:id="rId49"/>
    <p:sldId id="364" r:id="rId50"/>
    <p:sldId id="359" r:id="rId51"/>
    <p:sldId id="360" r:id="rId52"/>
    <p:sldId id="361" r:id="rId53"/>
    <p:sldId id="363"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907" autoAdjust="0"/>
  </p:normalViewPr>
  <p:slideViewPr>
    <p:cSldViewPr snapToGrid="0" snapToObjects="1">
      <p:cViewPr>
        <p:scale>
          <a:sx n="70" d="100"/>
          <a:sy n="70" d="100"/>
        </p:scale>
        <p:origin x="-894" y="-108"/>
      </p:cViewPr>
      <p:guideLst>
        <p:guide orient="horz" pos="2160"/>
        <p:guide pos="3840"/>
      </p:guideLst>
    </p:cSldViewPr>
  </p:slideViewPr>
  <p:notesTextViewPr>
    <p:cViewPr>
      <p:scale>
        <a:sx n="1" d="1"/>
        <a:sy n="1" d="1"/>
      </p:scale>
      <p:origin x="0" y="0"/>
    </p:cViewPr>
  </p:notesTextViewPr>
  <p:sorterViewPr>
    <p:cViewPr>
      <p:scale>
        <a:sx n="100" d="100"/>
        <a:sy n="100" d="100"/>
      </p:scale>
      <p:origin x="0" y="8352"/>
    </p:cViewPr>
  </p:sorterViewPr>
  <p:notesViewPr>
    <p:cSldViewPr snapToGrid="0" snapToObjects="1">
      <p:cViewPr varScale="1">
        <p:scale>
          <a:sx n="181" d="100"/>
          <a:sy n="181" d="100"/>
        </p:scale>
        <p:origin x="-102" y="-648"/>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012A66-1622-4011-8E44-9240693CED8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tr-TR"/>
        </a:p>
      </dgm:t>
    </dgm:pt>
    <dgm:pt modelId="{0EEBE1F8-62D3-4D37-A1A3-CF89C1F002CA}">
      <dgm:prSet phldrT="[Metin]"/>
      <dgm:spPr/>
      <dgm:t>
        <a:bodyPr/>
        <a:lstStyle/>
        <a:p>
          <a:r>
            <a:rPr lang="tr-TR" smtClean="0"/>
            <a:t>Data Request (GET request)</a:t>
          </a:r>
          <a:endParaRPr lang="tr-TR"/>
        </a:p>
      </dgm:t>
    </dgm:pt>
    <dgm:pt modelId="{D2D58328-565E-47AE-AA1A-D7612671C1C8}" type="parTrans" cxnId="{E3204E80-295E-4E34-B798-28652CC5C950}">
      <dgm:prSet/>
      <dgm:spPr/>
      <dgm:t>
        <a:bodyPr/>
        <a:lstStyle/>
        <a:p>
          <a:endParaRPr lang="tr-TR"/>
        </a:p>
      </dgm:t>
    </dgm:pt>
    <dgm:pt modelId="{3469E1F8-1371-4448-9883-7F77F54FDE32}" type="sibTrans" cxnId="{E3204E80-295E-4E34-B798-28652CC5C950}">
      <dgm:prSet/>
      <dgm:spPr/>
      <dgm:t>
        <a:bodyPr/>
        <a:lstStyle/>
        <a:p>
          <a:endParaRPr lang="tr-TR"/>
        </a:p>
      </dgm:t>
    </dgm:pt>
    <dgm:pt modelId="{6367D90D-7E03-4D62-B5D1-C14602A26175}">
      <dgm:prSet phldrT="[Metin]"/>
      <dgm:spPr/>
      <dgm:t>
        <a:bodyPr/>
        <a:lstStyle/>
        <a:p>
          <a:r>
            <a:rPr lang="tr-TR" smtClean="0"/>
            <a:t>Data Filtering</a:t>
          </a:r>
          <a:endParaRPr lang="tr-TR"/>
        </a:p>
      </dgm:t>
    </dgm:pt>
    <dgm:pt modelId="{E70C2EAF-AF63-4B7B-BD4B-EC145105DEF5}" type="parTrans" cxnId="{E983F7B9-5FB6-409D-B774-7544846332BF}">
      <dgm:prSet/>
      <dgm:spPr/>
      <dgm:t>
        <a:bodyPr/>
        <a:lstStyle/>
        <a:p>
          <a:endParaRPr lang="tr-TR"/>
        </a:p>
      </dgm:t>
    </dgm:pt>
    <dgm:pt modelId="{CFEE9E3E-30C8-4AA2-B251-B2177FFF8266}" type="sibTrans" cxnId="{E983F7B9-5FB6-409D-B774-7544846332BF}">
      <dgm:prSet/>
      <dgm:spPr/>
      <dgm:t>
        <a:bodyPr/>
        <a:lstStyle/>
        <a:p>
          <a:endParaRPr lang="tr-TR"/>
        </a:p>
      </dgm:t>
    </dgm:pt>
    <dgm:pt modelId="{E5A9F405-E167-4186-851C-7A3503839A23}">
      <dgm:prSet phldrT="[Metin]"/>
      <dgm:spPr/>
      <dgm:t>
        <a:bodyPr/>
        <a:lstStyle/>
        <a:p>
          <a:r>
            <a:rPr lang="tr-TR" smtClean="0"/>
            <a:t>Handling Missing Values</a:t>
          </a:r>
          <a:endParaRPr lang="tr-TR"/>
        </a:p>
      </dgm:t>
    </dgm:pt>
    <dgm:pt modelId="{470176E4-58A8-4CF9-8B14-E7C190E16FA4}" type="parTrans" cxnId="{17EC03AA-1877-4983-8688-81A47A865A74}">
      <dgm:prSet/>
      <dgm:spPr/>
      <dgm:t>
        <a:bodyPr/>
        <a:lstStyle/>
        <a:p>
          <a:endParaRPr lang="tr-TR"/>
        </a:p>
      </dgm:t>
    </dgm:pt>
    <dgm:pt modelId="{024D56B3-2A6F-4B08-B137-C864E0E246F3}" type="sibTrans" cxnId="{17EC03AA-1877-4983-8688-81A47A865A74}">
      <dgm:prSet/>
      <dgm:spPr/>
      <dgm:t>
        <a:bodyPr/>
        <a:lstStyle/>
        <a:p>
          <a:endParaRPr lang="tr-TR"/>
        </a:p>
      </dgm:t>
    </dgm:pt>
    <dgm:pt modelId="{1F5115F2-05F3-4E72-8105-89BCE3E63245}">
      <dgm:prSet phldrT="[Metin]"/>
      <dgm:spPr/>
      <dgm:t>
        <a:bodyPr/>
        <a:lstStyle/>
        <a:p>
          <a:r>
            <a:rPr lang="tr-TR" smtClean="0"/>
            <a:t>Conversion to Pandas DataFrame</a:t>
          </a:r>
          <a:endParaRPr lang="tr-TR"/>
        </a:p>
      </dgm:t>
    </dgm:pt>
    <dgm:pt modelId="{DC39995C-F041-419E-BE8B-76EF433113A6}" type="parTrans" cxnId="{90A04F4F-FF1C-4343-8D25-4D1F1363BB4F}">
      <dgm:prSet/>
      <dgm:spPr/>
      <dgm:t>
        <a:bodyPr/>
        <a:lstStyle/>
        <a:p>
          <a:endParaRPr lang="tr-TR"/>
        </a:p>
      </dgm:t>
    </dgm:pt>
    <dgm:pt modelId="{AAE89509-9BBA-4953-BBAE-9D83AE38295A}" type="sibTrans" cxnId="{90A04F4F-FF1C-4343-8D25-4D1F1363BB4F}">
      <dgm:prSet/>
      <dgm:spPr/>
      <dgm:t>
        <a:bodyPr/>
        <a:lstStyle/>
        <a:p>
          <a:endParaRPr lang="tr-TR"/>
        </a:p>
      </dgm:t>
    </dgm:pt>
    <dgm:pt modelId="{2E4935A3-DE72-4AF1-9A91-9774FD592B42}" type="pres">
      <dgm:prSet presAssocID="{02012A66-1622-4011-8E44-9240693CED8D}" presName="diagram" presStyleCnt="0">
        <dgm:presLayoutVars>
          <dgm:dir/>
          <dgm:resizeHandles val="exact"/>
        </dgm:presLayoutVars>
      </dgm:prSet>
      <dgm:spPr/>
    </dgm:pt>
    <dgm:pt modelId="{91F8596D-79C1-49F8-A6A0-8991362DCD44}" type="pres">
      <dgm:prSet presAssocID="{0EEBE1F8-62D3-4D37-A1A3-CF89C1F002CA}" presName="node" presStyleLbl="node1" presStyleIdx="0" presStyleCnt="4">
        <dgm:presLayoutVars>
          <dgm:bulletEnabled val="1"/>
        </dgm:presLayoutVars>
      </dgm:prSet>
      <dgm:spPr/>
      <dgm:t>
        <a:bodyPr/>
        <a:lstStyle/>
        <a:p>
          <a:endParaRPr lang="tr-TR"/>
        </a:p>
      </dgm:t>
    </dgm:pt>
    <dgm:pt modelId="{F35EAB22-98D8-402C-85BA-1A2FB04E7093}" type="pres">
      <dgm:prSet presAssocID="{3469E1F8-1371-4448-9883-7F77F54FDE32}" presName="sibTrans" presStyleLbl="sibTrans2D1" presStyleIdx="0" presStyleCnt="3"/>
      <dgm:spPr/>
    </dgm:pt>
    <dgm:pt modelId="{E369B86E-500D-48E2-A894-72AAE172C7BF}" type="pres">
      <dgm:prSet presAssocID="{3469E1F8-1371-4448-9883-7F77F54FDE32}" presName="connectorText" presStyleLbl="sibTrans2D1" presStyleIdx="0" presStyleCnt="3"/>
      <dgm:spPr/>
    </dgm:pt>
    <dgm:pt modelId="{F00587B6-6D7E-4E99-8169-51C8C3CE13A5}" type="pres">
      <dgm:prSet presAssocID="{6367D90D-7E03-4D62-B5D1-C14602A26175}" presName="node" presStyleLbl="node1" presStyleIdx="1" presStyleCnt="4" custLinFactNeighborX="47" custLinFactNeighborY="2977">
        <dgm:presLayoutVars>
          <dgm:bulletEnabled val="1"/>
        </dgm:presLayoutVars>
      </dgm:prSet>
      <dgm:spPr/>
      <dgm:t>
        <a:bodyPr/>
        <a:lstStyle/>
        <a:p>
          <a:endParaRPr lang="tr-TR"/>
        </a:p>
      </dgm:t>
    </dgm:pt>
    <dgm:pt modelId="{5A826C4B-14B3-41AF-9669-DD17811572AB}" type="pres">
      <dgm:prSet presAssocID="{CFEE9E3E-30C8-4AA2-B251-B2177FFF8266}" presName="sibTrans" presStyleLbl="sibTrans2D1" presStyleIdx="1" presStyleCnt="3"/>
      <dgm:spPr/>
    </dgm:pt>
    <dgm:pt modelId="{CD60CF43-333F-4FF3-9F4D-182F6E900EDF}" type="pres">
      <dgm:prSet presAssocID="{CFEE9E3E-30C8-4AA2-B251-B2177FFF8266}" presName="connectorText" presStyleLbl="sibTrans2D1" presStyleIdx="1" presStyleCnt="3"/>
      <dgm:spPr/>
    </dgm:pt>
    <dgm:pt modelId="{A40FF9AF-8097-4437-B57C-5F377203D6D1}" type="pres">
      <dgm:prSet presAssocID="{E5A9F405-E167-4186-851C-7A3503839A23}" presName="node" presStyleLbl="node1" presStyleIdx="2" presStyleCnt="4">
        <dgm:presLayoutVars>
          <dgm:bulletEnabled val="1"/>
        </dgm:presLayoutVars>
      </dgm:prSet>
      <dgm:spPr/>
      <dgm:t>
        <a:bodyPr/>
        <a:lstStyle/>
        <a:p>
          <a:endParaRPr lang="tr-TR"/>
        </a:p>
      </dgm:t>
    </dgm:pt>
    <dgm:pt modelId="{D9840222-2D02-4CDD-9F28-7A37C5974EA7}" type="pres">
      <dgm:prSet presAssocID="{024D56B3-2A6F-4B08-B137-C864E0E246F3}" presName="sibTrans" presStyleLbl="sibTrans2D1" presStyleIdx="2" presStyleCnt="3"/>
      <dgm:spPr/>
    </dgm:pt>
    <dgm:pt modelId="{6410A1F1-1977-4C46-9FE0-3855E8E039DE}" type="pres">
      <dgm:prSet presAssocID="{024D56B3-2A6F-4B08-B137-C864E0E246F3}" presName="connectorText" presStyleLbl="sibTrans2D1" presStyleIdx="2" presStyleCnt="3"/>
      <dgm:spPr/>
    </dgm:pt>
    <dgm:pt modelId="{9799C319-DECB-47C5-A936-6B78DD44AF38}" type="pres">
      <dgm:prSet presAssocID="{1F5115F2-05F3-4E72-8105-89BCE3E63245}" presName="node" presStyleLbl="node1" presStyleIdx="3" presStyleCnt="4">
        <dgm:presLayoutVars>
          <dgm:bulletEnabled val="1"/>
        </dgm:presLayoutVars>
      </dgm:prSet>
      <dgm:spPr/>
      <dgm:t>
        <a:bodyPr/>
        <a:lstStyle/>
        <a:p>
          <a:endParaRPr lang="tr-TR"/>
        </a:p>
      </dgm:t>
    </dgm:pt>
  </dgm:ptLst>
  <dgm:cxnLst>
    <dgm:cxn modelId="{17EC03AA-1877-4983-8688-81A47A865A74}" srcId="{02012A66-1622-4011-8E44-9240693CED8D}" destId="{E5A9F405-E167-4186-851C-7A3503839A23}" srcOrd="2" destOrd="0" parTransId="{470176E4-58A8-4CF9-8B14-E7C190E16FA4}" sibTransId="{024D56B3-2A6F-4B08-B137-C864E0E246F3}"/>
    <dgm:cxn modelId="{E179108F-1D26-430F-A529-851497A5030D}" type="presOf" srcId="{CFEE9E3E-30C8-4AA2-B251-B2177FFF8266}" destId="{5A826C4B-14B3-41AF-9669-DD17811572AB}" srcOrd="0" destOrd="0" presId="urn:microsoft.com/office/officeart/2005/8/layout/process5"/>
    <dgm:cxn modelId="{ACFF79C7-C30E-41BB-B63C-84731AAAD3A7}" type="presOf" srcId="{CFEE9E3E-30C8-4AA2-B251-B2177FFF8266}" destId="{CD60CF43-333F-4FF3-9F4D-182F6E900EDF}" srcOrd="1" destOrd="0" presId="urn:microsoft.com/office/officeart/2005/8/layout/process5"/>
    <dgm:cxn modelId="{2AF33ABD-299D-4AC3-81E7-8E36404362DD}" type="presOf" srcId="{1F5115F2-05F3-4E72-8105-89BCE3E63245}" destId="{9799C319-DECB-47C5-A936-6B78DD44AF38}" srcOrd="0" destOrd="0" presId="urn:microsoft.com/office/officeart/2005/8/layout/process5"/>
    <dgm:cxn modelId="{7C99954E-1037-4C3A-BD94-AEA5B44D5A2F}" type="presOf" srcId="{02012A66-1622-4011-8E44-9240693CED8D}" destId="{2E4935A3-DE72-4AF1-9A91-9774FD592B42}" srcOrd="0" destOrd="0" presId="urn:microsoft.com/office/officeart/2005/8/layout/process5"/>
    <dgm:cxn modelId="{2AF2467C-78F7-449D-88CB-29592A92D1B3}" type="presOf" srcId="{3469E1F8-1371-4448-9883-7F77F54FDE32}" destId="{E369B86E-500D-48E2-A894-72AAE172C7BF}" srcOrd="1" destOrd="0" presId="urn:microsoft.com/office/officeart/2005/8/layout/process5"/>
    <dgm:cxn modelId="{AC23052B-C144-427B-8E15-E1034CA3550F}" type="presOf" srcId="{3469E1F8-1371-4448-9883-7F77F54FDE32}" destId="{F35EAB22-98D8-402C-85BA-1A2FB04E7093}" srcOrd="0" destOrd="0" presId="urn:microsoft.com/office/officeart/2005/8/layout/process5"/>
    <dgm:cxn modelId="{3B8D5181-8183-422B-9202-6C9367285AA2}" type="presOf" srcId="{6367D90D-7E03-4D62-B5D1-C14602A26175}" destId="{F00587B6-6D7E-4E99-8169-51C8C3CE13A5}" srcOrd="0" destOrd="0" presId="urn:microsoft.com/office/officeart/2005/8/layout/process5"/>
    <dgm:cxn modelId="{88A748E4-A476-4877-A918-AA37773D9039}" type="presOf" srcId="{024D56B3-2A6F-4B08-B137-C864E0E246F3}" destId="{D9840222-2D02-4CDD-9F28-7A37C5974EA7}" srcOrd="0" destOrd="0" presId="urn:microsoft.com/office/officeart/2005/8/layout/process5"/>
    <dgm:cxn modelId="{DCBDECD4-9F93-47A2-ACC2-FB093D118E70}" type="presOf" srcId="{E5A9F405-E167-4186-851C-7A3503839A23}" destId="{A40FF9AF-8097-4437-B57C-5F377203D6D1}" srcOrd="0" destOrd="0" presId="urn:microsoft.com/office/officeart/2005/8/layout/process5"/>
    <dgm:cxn modelId="{18D0EDE0-8110-416B-AAEA-6AF8EA61FC24}" type="presOf" srcId="{0EEBE1F8-62D3-4D37-A1A3-CF89C1F002CA}" destId="{91F8596D-79C1-49F8-A6A0-8991362DCD44}" srcOrd="0" destOrd="0" presId="urn:microsoft.com/office/officeart/2005/8/layout/process5"/>
    <dgm:cxn modelId="{E3204E80-295E-4E34-B798-28652CC5C950}" srcId="{02012A66-1622-4011-8E44-9240693CED8D}" destId="{0EEBE1F8-62D3-4D37-A1A3-CF89C1F002CA}" srcOrd="0" destOrd="0" parTransId="{D2D58328-565E-47AE-AA1A-D7612671C1C8}" sibTransId="{3469E1F8-1371-4448-9883-7F77F54FDE32}"/>
    <dgm:cxn modelId="{E983F7B9-5FB6-409D-B774-7544846332BF}" srcId="{02012A66-1622-4011-8E44-9240693CED8D}" destId="{6367D90D-7E03-4D62-B5D1-C14602A26175}" srcOrd="1" destOrd="0" parTransId="{E70C2EAF-AF63-4B7B-BD4B-EC145105DEF5}" sibTransId="{CFEE9E3E-30C8-4AA2-B251-B2177FFF8266}"/>
    <dgm:cxn modelId="{90A04F4F-FF1C-4343-8D25-4D1F1363BB4F}" srcId="{02012A66-1622-4011-8E44-9240693CED8D}" destId="{1F5115F2-05F3-4E72-8105-89BCE3E63245}" srcOrd="3" destOrd="0" parTransId="{DC39995C-F041-419E-BE8B-76EF433113A6}" sibTransId="{AAE89509-9BBA-4953-BBAE-9D83AE38295A}"/>
    <dgm:cxn modelId="{D2A01200-0435-4987-A4F4-9EEC1604C437}" type="presOf" srcId="{024D56B3-2A6F-4B08-B137-C864E0E246F3}" destId="{6410A1F1-1977-4C46-9FE0-3855E8E039DE}" srcOrd="1" destOrd="0" presId="urn:microsoft.com/office/officeart/2005/8/layout/process5"/>
    <dgm:cxn modelId="{90148519-CFA1-4B73-8F51-D30F542C350C}" type="presParOf" srcId="{2E4935A3-DE72-4AF1-9A91-9774FD592B42}" destId="{91F8596D-79C1-49F8-A6A0-8991362DCD44}" srcOrd="0" destOrd="0" presId="urn:microsoft.com/office/officeart/2005/8/layout/process5"/>
    <dgm:cxn modelId="{1B6C8606-5144-450F-91F8-E030D97360D0}" type="presParOf" srcId="{2E4935A3-DE72-4AF1-9A91-9774FD592B42}" destId="{F35EAB22-98D8-402C-85BA-1A2FB04E7093}" srcOrd="1" destOrd="0" presId="urn:microsoft.com/office/officeart/2005/8/layout/process5"/>
    <dgm:cxn modelId="{F1984D4B-B600-4B84-B3E5-C55D0684FB00}" type="presParOf" srcId="{F35EAB22-98D8-402C-85BA-1A2FB04E7093}" destId="{E369B86E-500D-48E2-A894-72AAE172C7BF}" srcOrd="0" destOrd="0" presId="urn:microsoft.com/office/officeart/2005/8/layout/process5"/>
    <dgm:cxn modelId="{48EFF7AA-5611-4C22-BA14-EC8E291D4451}" type="presParOf" srcId="{2E4935A3-DE72-4AF1-9A91-9774FD592B42}" destId="{F00587B6-6D7E-4E99-8169-51C8C3CE13A5}" srcOrd="2" destOrd="0" presId="urn:microsoft.com/office/officeart/2005/8/layout/process5"/>
    <dgm:cxn modelId="{A718C489-9BB2-45D6-82DC-CA128B13CE3A}" type="presParOf" srcId="{2E4935A3-DE72-4AF1-9A91-9774FD592B42}" destId="{5A826C4B-14B3-41AF-9669-DD17811572AB}" srcOrd="3" destOrd="0" presId="urn:microsoft.com/office/officeart/2005/8/layout/process5"/>
    <dgm:cxn modelId="{6A13666A-620E-486B-9E46-AA3E530F1E90}" type="presParOf" srcId="{5A826C4B-14B3-41AF-9669-DD17811572AB}" destId="{CD60CF43-333F-4FF3-9F4D-182F6E900EDF}" srcOrd="0" destOrd="0" presId="urn:microsoft.com/office/officeart/2005/8/layout/process5"/>
    <dgm:cxn modelId="{5F1EF2A8-B99E-4CAC-A146-078BCA37996A}" type="presParOf" srcId="{2E4935A3-DE72-4AF1-9A91-9774FD592B42}" destId="{A40FF9AF-8097-4437-B57C-5F377203D6D1}" srcOrd="4" destOrd="0" presId="urn:microsoft.com/office/officeart/2005/8/layout/process5"/>
    <dgm:cxn modelId="{87B4E91C-1C20-4CFF-B55A-88FB06295FF6}" type="presParOf" srcId="{2E4935A3-DE72-4AF1-9A91-9774FD592B42}" destId="{D9840222-2D02-4CDD-9F28-7A37C5974EA7}" srcOrd="5" destOrd="0" presId="urn:microsoft.com/office/officeart/2005/8/layout/process5"/>
    <dgm:cxn modelId="{93DBD906-48C0-400B-91BE-67E9A2ED1B34}" type="presParOf" srcId="{D9840222-2D02-4CDD-9F28-7A37C5974EA7}" destId="{6410A1F1-1977-4C46-9FE0-3855E8E039DE}" srcOrd="0" destOrd="0" presId="urn:microsoft.com/office/officeart/2005/8/layout/process5"/>
    <dgm:cxn modelId="{86841082-658C-4D71-A009-CAD96B1C3BAF}" type="presParOf" srcId="{2E4935A3-DE72-4AF1-9A91-9774FD592B42}" destId="{9799C319-DECB-47C5-A936-6B78DD44AF38}"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12A66-1622-4011-8E44-9240693CED8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tr-TR"/>
        </a:p>
      </dgm:t>
    </dgm:pt>
    <dgm:pt modelId="{0EEBE1F8-62D3-4D37-A1A3-CF89C1F002CA}">
      <dgm:prSet phldrT="[Metin]"/>
      <dgm:spPr/>
      <dgm:t>
        <a:bodyPr/>
        <a:lstStyle/>
        <a:p>
          <a:r>
            <a:rPr lang="tr-TR" smtClean="0"/>
            <a:t>GET</a:t>
          </a:r>
          <a:endParaRPr lang="tr-TR"/>
        </a:p>
      </dgm:t>
    </dgm:pt>
    <dgm:pt modelId="{D2D58328-565E-47AE-AA1A-D7612671C1C8}" type="parTrans" cxnId="{E3204E80-295E-4E34-B798-28652CC5C950}">
      <dgm:prSet/>
      <dgm:spPr/>
      <dgm:t>
        <a:bodyPr/>
        <a:lstStyle/>
        <a:p>
          <a:endParaRPr lang="tr-TR"/>
        </a:p>
      </dgm:t>
    </dgm:pt>
    <dgm:pt modelId="{3469E1F8-1371-4448-9883-7F77F54FDE32}" type="sibTrans" cxnId="{E3204E80-295E-4E34-B798-28652CC5C950}">
      <dgm:prSet/>
      <dgm:spPr/>
      <dgm:t>
        <a:bodyPr/>
        <a:lstStyle/>
        <a:p>
          <a:endParaRPr lang="tr-TR"/>
        </a:p>
      </dgm:t>
    </dgm:pt>
    <dgm:pt modelId="{6367D90D-7E03-4D62-B5D1-C14602A26175}">
      <dgm:prSet phldrT="[Metin]"/>
      <dgm:spPr/>
      <dgm:t>
        <a:bodyPr/>
        <a:lstStyle/>
        <a:p>
          <a:r>
            <a:rPr lang="tr-TR" i="0" smtClean="0"/>
            <a:t>Data Filtering</a:t>
          </a:r>
          <a:endParaRPr lang="tr-TR" i="0"/>
        </a:p>
      </dgm:t>
    </dgm:pt>
    <dgm:pt modelId="{E70C2EAF-AF63-4B7B-BD4B-EC145105DEF5}" type="parTrans" cxnId="{E983F7B9-5FB6-409D-B774-7544846332BF}">
      <dgm:prSet/>
      <dgm:spPr/>
      <dgm:t>
        <a:bodyPr/>
        <a:lstStyle/>
        <a:p>
          <a:endParaRPr lang="tr-TR"/>
        </a:p>
      </dgm:t>
    </dgm:pt>
    <dgm:pt modelId="{CFEE9E3E-30C8-4AA2-B251-B2177FFF8266}" type="sibTrans" cxnId="{E983F7B9-5FB6-409D-B774-7544846332BF}">
      <dgm:prSet/>
      <dgm:spPr/>
      <dgm:t>
        <a:bodyPr/>
        <a:lstStyle/>
        <a:p>
          <a:endParaRPr lang="tr-TR"/>
        </a:p>
      </dgm:t>
    </dgm:pt>
    <dgm:pt modelId="{1F5115F2-05F3-4E72-8105-89BCE3E63245}">
      <dgm:prSet phldrT="[Metin]"/>
      <dgm:spPr/>
      <dgm:t>
        <a:bodyPr/>
        <a:lstStyle/>
        <a:p>
          <a:r>
            <a:rPr lang="tr-TR" smtClean="0"/>
            <a:t>Handling Missing Values</a:t>
          </a:r>
          <a:endParaRPr lang="tr-TR"/>
        </a:p>
      </dgm:t>
    </dgm:pt>
    <dgm:pt modelId="{DC39995C-F041-419E-BE8B-76EF433113A6}" type="parTrans" cxnId="{90A04F4F-FF1C-4343-8D25-4D1F1363BB4F}">
      <dgm:prSet/>
      <dgm:spPr/>
      <dgm:t>
        <a:bodyPr/>
        <a:lstStyle/>
        <a:p>
          <a:endParaRPr lang="tr-TR"/>
        </a:p>
      </dgm:t>
    </dgm:pt>
    <dgm:pt modelId="{AAE89509-9BBA-4953-BBAE-9D83AE38295A}" type="sibTrans" cxnId="{90A04F4F-FF1C-4343-8D25-4D1F1363BB4F}">
      <dgm:prSet/>
      <dgm:spPr/>
      <dgm:t>
        <a:bodyPr/>
        <a:lstStyle/>
        <a:p>
          <a:endParaRPr lang="tr-TR"/>
        </a:p>
      </dgm:t>
    </dgm:pt>
    <dgm:pt modelId="{954D14A9-3F7B-4E10-961A-62712368841E}">
      <dgm:prSet phldrT="[Metin]"/>
      <dgm:spPr/>
      <dgm:t>
        <a:bodyPr/>
        <a:lstStyle/>
        <a:p>
          <a:r>
            <a:rPr lang="tr-TR" b="1" smtClean="0"/>
            <a:t>Data in JSON Format</a:t>
          </a:r>
          <a:endParaRPr lang="tr-TR"/>
        </a:p>
      </dgm:t>
    </dgm:pt>
    <dgm:pt modelId="{C0E16940-17B2-4606-B83F-8646A43036FF}" type="parTrans" cxnId="{2918B3A0-5C3F-4FA2-9AC9-DB1B5731B031}">
      <dgm:prSet/>
      <dgm:spPr/>
      <dgm:t>
        <a:bodyPr/>
        <a:lstStyle/>
        <a:p>
          <a:endParaRPr lang="tr-TR"/>
        </a:p>
      </dgm:t>
    </dgm:pt>
    <dgm:pt modelId="{9C94FDF5-B9BE-46B9-BA81-87312FF494D9}" type="sibTrans" cxnId="{2918B3A0-5C3F-4FA2-9AC9-DB1B5731B031}">
      <dgm:prSet/>
      <dgm:spPr/>
      <dgm:t>
        <a:bodyPr/>
        <a:lstStyle/>
        <a:p>
          <a:endParaRPr lang="tr-TR"/>
        </a:p>
      </dgm:t>
    </dgm:pt>
    <dgm:pt modelId="{C435AE5A-F56E-408F-804E-D55F4FDBB81B}">
      <dgm:prSet phldrT="[Metin]"/>
      <dgm:spPr/>
      <dgm:t>
        <a:bodyPr/>
        <a:lstStyle/>
        <a:p>
          <a:r>
            <a:rPr lang="tr-TR" smtClean="0"/>
            <a:t>Converting to Pandas DataFrame</a:t>
          </a:r>
          <a:endParaRPr lang="tr-TR"/>
        </a:p>
      </dgm:t>
    </dgm:pt>
    <dgm:pt modelId="{5A0A08BA-F794-4746-A18E-462D79A8BCF6}" type="parTrans" cxnId="{40CA31DD-7BA0-439A-B5DD-4AC8950164CE}">
      <dgm:prSet/>
      <dgm:spPr/>
      <dgm:t>
        <a:bodyPr/>
        <a:lstStyle/>
        <a:p>
          <a:endParaRPr lang="tr-TR"/>
        </a:p>
      </dgm:t>
    </dgm:pt>
    <dgm:pt modelId="{07F384C9-07D2-4A9C-8BA0-E74EB27EED11}" type="sibTrans" cxnId="{40CA31DD-7BA0-439A-B5DD-4AC8950164CE}">
      <dgm:prSet/>
      <dgm:spPr/>
      <dgm:t>
        <a:bodyPr/>
        <a:lstStyle/>
        <a:p>
          <a:endParaRPr lang="tr-TR"/>
        </a:p>
      </dgm:t>
    </dgm:pt>
    <dgm:pt modelId="{2E4935A3-DE72-4AF1-9A91-9774FD592B42}" type="pres">
      <dgm:prSet presAssocID="{02012A66-1622-4011-8E44-9240693CED8D}" presName="diagram" presStyleCnt="0">
        <dgm:presLayoutVars>
          <dgm:dir/>
          <dgm:resizeHandles val="exact"/>
        </dgm:presLayoutVars>
      </dgm:prSet>
      <dgm:spPr/>
      <dgm:t>
        <a:bodyPr/>
        <a:lstStyle/>
        <a:p>
          <a:endParaRPr lang="tr-TR"/>
        </a:p>
      </dgm:t>
    </dgm:pt>
    <dgm:pt modelId="{91F8596D-79C1-49F8-A6A0-8991362DCD44}" type="pres">
      <dgm:prSet presAssocID="{0EEBE1F8-62D3-4D37-A1A3-CF89C1F002CA}" presName="node" presStyleLbl="node1" presStyleIdx="0" presStyleCnt="5" custLinFactNeighborX="-3821" custLinFactNeighborY="-227">
        <dgm:presLayoutVars>
          <dgm:bulletEnabled val="1"/>
        </dgm:presLayoutVars>
      </dgm:prSet>
      <dgm:spPr/>
      <dgm:t>
        <a:bodyPr/>
        <a:lstStyle/>
        <a:p>
          <a:endParaRPr lang="tr-TR"/>
        </a:p>
      </dgm:t>
    </dgm:pt>
    <dgm:pt modelId="{F35EAB22-98D8-402C-85BA-1A2FB04E7093}" type="pres">
      <dgm:prSet presAssocID="{3469E1F8-1371-4448-9883-7F77F54FDE32}" presName="sibTrans" presStyleLbl="sibTrans2D1" presStyleIdx="0" presStyleCnt="4"/>
      <dgm:spPr/>
      <dgm:t>
        <a:bodyPr/>
        <a:lstStyle/>
        <a:p>
          <a:endParaRPr lang="tr-TR"/>
        </a:p>
      </dgm:t>
    </dgm:pt>
    <dgm:pt modelId="{E369B86E-500D-48E2-A894-72AAE172C7BF}" type="pres">
      <dgm:prSet presAssocID="{3469E1F8-1371-4448-9883-7F77F54FDE32}" presName="connectorText" presStyleLbl="sibTrans2D1" presStyleIdx="0" presStyleCnt="4"/>
      <dgm:spPr/>
      <dgm:t>
        <a:bodyPr/>
        <a:lstStyle/>
        <a:p>
          <a:endParaRPr lang="tr-TR"/>
        </a:p>
      </dgm:t>
    </dgm:pt>
    <dgm:pt modelId="{8021A6A0-205A-41E4-9703-021BB5E4EBCC}" type="pres">
      <dgm:prSet presAssocID="{954D14A9-3F7B-4E10-961A-62712368841E}" presName="node" presStyleLbl="node1" presStyleIdx="1" presStyleCnt="5">
        <dgm:presLayoutVars>
          <dgm:bulletEnabled val="1"/>
        </dgm:presLayoutVars>
      </dgm:prSet>
      <dgm:spPr/>
      <dgm:t>
        <a:bodyPr/>
        <a:lstStyle/>
        <a:p>
          <a:endParaRPr lang="tr-TR"/>
        </a:p>
      </dgm:t>
    </dgm:pt>
    <dgm:pt modelId="{495A5002-F42D-4482-A616-22E61F4C628D}" type="pres">
      <dgm:prSet presAssocID="{9C94FDF5-B9BE-46B9-BA81-87312FF494D9}" presName="sibTrans" presStyleLbl="sibTrans2D1" presStyleIdx="1" presStyleCnt="4"/>
      <dgm:spPr/>
    </dgm:pt>
    <dgm:pt modelId="{DD56B27A-8712-4BCC-8453-057558304652}" type="pres">
      <dgm:prSet presAssocID="{9C94FDF5-B9BE-46B9-BA81-87312FF494D9}" presName="connectorText" presStyleLbl="sibTrans2D1" presStyleIdx="1" presStyleCnt="4"/>
      <dgm:spPr/>
    </dgm:pt>
    <dgm:pt modelId="{F00587B6-6D7E-4E99-8169-51C8C3CE13A5}" type="pres">
      <dgm:prSet presAssocID="{6367D90D-7E03-4D62-B5D1-C14602A26175}" presName="node" presStyleLbl="node1" presStyleIdx="2" presStyleCnt="5" custLinFactNeighborX="47" custLinFactNeighborY="2977">
        <dgm:presLayoutVars>
          <dgm:bulletEnabled val="1"/>
        </dgm:presLayoutVars>
      </dgm:prSet>
      <dgm:spPr/>
      <dgm:t>
        <a:bodyPr/>
        <a:lstStyle/>
        <a:p>
          <a:endParaRPr lang="tr-TR"/>
        </a:p>
      </dgm:t>
    </dgm:pt>
    <dgm:pt modelId="{5A826C4B-14B3-41AF-9669-DD17811572AB}" type="pres">
      <dgm:prSet presAssocID="{CFEE9E3E-30C8-4AA2-B251-B2177FFF8266}" presName="sibTrans" presStyleLbl="sibTrans2D1" presStyleIdx="2" presStyleCnt="4"/>
      <dgm:spPr/>
      <dgm:t>
        <a:bodyPr/>
        <a:lstStyle/>
        <a:p>
          <a:endParaRPr lang="tr-TR"/>
        </a:p>
      </dgm:t>
    </dgm:pt>
    <dgm:pt modelId="{CD60CF43-333F-4FF3-9F4D-182F6E900EDF}" type="pres">
      <dgm:prSet presAssocID="{CFEE9E3E-30C8-4AA2-B251-B2177FFF8266}" presName="connectorText" presStyleLbl="sibTrans2D1" presStyleIdx="2" presStyleCnt="4"/>
      <dgm:spPr/>
      <dgm:t>
        <a:bodyPr/>
        <a:lstStyle/>
        <a:p>
          <a:endParaRPr lang="tr-TR"/>
        </a:p>
      </dgm:t>
    </dgm:pt>
    <dgm:pt modelId="{9799C319-DECB-47C5-A936-6B78DD44AF38}" type="pres">
      <dgm:prSet presAssocID="{1F5115F2-05F3-4E72-8105-89BCE3E63245}" presName="node" presStyleLbl="node1" presStyleIdx="3" presStyleCnt="5">
        <dgm:presLayoutVars>
          <dgm:bulletEnabled val="1"/>
        </dgm:presLayoutVars>
      </dgm:prSet>
      <dgm:spPr/>
      <dgm:t>
        <a:bodyPr/>
        <a:lstStyle/>
        <a:p>
          <a:endParaRPr lang="tr-TR"/>
        </a:p>
      </dgm:t>
    </dgm:pt>
    <dgm:pt modelId="{33D4290E-260B-4E07-B638-FC4C61B38508}" type="pres">
      <dgm:prSet presAssocID="{AAE89509-9BBA-4953-BBAE-9D83AE38295A}" presName="sibTrans" presStyleLbl="sibTrans2D1" presStyleIdx="3" presStyleCnt="4"/>
      <dgm:spPr/>
      <dgm:t>
        <a:bodyPr/>
        <a:lstStyle/>
        <a:p>
          <a:endParaRPr lang="tr-TR"/>
        </a:p>
      </dgm:t>
    </dgm:pt>
    <dgm:pt modelId="{E6D55710-33E5-45E0-B8B9-9DF1DC7F9A28}" type="pres">
      <dgm:prSet presAssocID="{AAE89509-9BBA-4953-BBAE-9D83AE38295A}" presName="connectorText" presStyleLbl="sibTrans2D1" presStyleIdx="3" presStyleCnt="4"/>
      <dgm:spPr/>
      <dgm:t>
        <a:bodyPr/>
        <a:lstStyle/>
        <a:p>
          <a:endParaRPr lang="tr-TR"/>
        </a:p>
      </dgm:t>
    </dgm:pt>
    <dgm:pt modelId="{FD1D79C9-E5C3-4E6B-AACD-663F0844DFED}" type="pres">
      <dgm:prSet presAssocID="{C435AE5A-F56E-408F-804E-D55F4FDBB81B}" presName="node" presStyleLbl="node1" presStyleIdx="4" presStyleCnt="5">
        <dgm:presLayoutVars>
          <dgm:bulletEnabled val="1"/>
        </dgm:presLayoutVars>
      </dgm:prSet>
      <dgm:spPr/>
      <dgm:t>
        <a:bodyPr/>
        <a:lstStyle/>
        <a:p>
          <a:endParaRPr lang="tr-TR"/>
        </a:p>
      </dgm:t>
    </dgm:pt>
  </dgm:ptLst>
  <dgm:cxnLst>
    <dgm:cxn modelId="{2918B3A0-5C3F-4FA2-9AC9-DB1B5731B031}" srcId="{02012A66-1622-4011-8E44-9240693CED8D}" destId="{954D14A9-3F7B-4E10-961A-62712368841E}" srcOrd="1" destOrd="0" parTransId="{C0E16940-17B2-4606-B83F-8646A43036FF}" sibTransId="{9C94FDF5-B9BE-46B9-BA81-87312FF494D9}"/>
    <dgm:cxn modelId="{2C4472B5-CB90-470A-A49F-30BC572147BD}" type="presOf" srcId="{6367D90D-7E03-4D62-B5D1-C14602A26175}" destId="{F00587B6-6D7E-4E99-8169-51C8C3CE13A5}" srcOrd="0" destOrd="0" presId="urn:microsoft.com/office/officeart/2005/8/layout/process5"/>
    <dgm:cxn modelId="{E3204E80-295E-4E34-B798-28652CC5C950}" srcId="{02012A66-1622-4011-8E44-9240693CED8D}" destId="{0EEBE1F8-62D3-4D37-A1A3-CF89C1F002CA}" srcOrd="0" destOrd="0" parTransId="{D2D58328-565E-47AE-AA1A-D7612671C1C8}" sibTransId="{3469E1F8-1371-4448-9883-7F77F54FDE32}"/>
    <dgm:cxn modelId="{15341608-4A56-4771-ABBF-E54EAAA7EBDC}" type="presOf" srcId="{C435AE5A-F56E-408F-804E-D55F4FDBB81B}" destId="{FD1D79C9-E5C3-4E6B-AACD-663F0844DFED}" srcOrd="0" destOrd="0" presId="urn:microsoft.com/office/officeart/2005/8/layout/process5"/>
    <dgm:cxn modelId="{6354A7C2-FD9F-4BB5-8C8F-E7BA7FF24892}" type="presOf" srcId="{AAE89509-9BBA-4953-BBAE-9D83AE38295A}" destId="{E6D55710-33E5-45E0-B8B9-9DF1DC7F9A28}" srcOrd="1" destOrd="0" presId="urn:microsoft.com/office/officeart/2005/8/layout/process5"/>
    <dgm:cxn modelId="{3DCAB330-BFA6-401E-BE4B-350AF6B28045}" type="presOf" srcId="{0EEBE1F8-62D3-4D37-A1A3-CF89C1F002CA}" destId="{91F8596D-79C1-49F8-A6A0-8991362DCD44}" srcOrd="0" destOrd="0" presId="urn:microsoft.com/office/officeart/2005/8/layout/process5"/>
    <dgm:cxn modelId="{B78ECC18-DC83-4FBD-AF40-F05ADDE4C6CB}" type="presOf" srcId="{CFEE9E3E-30C8-4AA2-B251-B2177FFF8266}" destId="{5A826C4B-14B3-41AF-9669-DD17811572AB}" srcOrd="0" destOrd="0" presId="urn:microsoft.com/office/officeart/2005/8/layout/process5"/>
    <dgm:cxn modelId="{90A04F4F-FF1C-4343-8D25-4D1F1363BB4F}" srcId="{02012A66-1622-4011-8E44-9240693CED8D}" destId="{1F5115F2-05F3-4E72-8105-89BCE3E63245}" srcOrd="3" destOrd="0" parTransId="{DC39995C-F041-419E-BE8B-76EF433113A6}" sibTransId="{AAE89509-9BBA-4953-BBAE-9D83AE38295A}"/>
    <dgm:cxn modelId="{43333036-4B08-4AD8-9065-862A29426C6F}" type="presOf" srcId="{3469E1F8-1371-4448-9883-7F77F54FDE32}" destId="{F35EAB22-98D8-402C-85BA-1A2FB04E7093}" srcOrd="0" destOrd="0" presId="urn:microsoft.com/office/officeart/2005/8/layout/process5"/>
    <dgm:cxn modelId="{9D13D19C-4D1D-4A57-BE06-106C5377C8BB}" type="presOf" srcId="{CFEE9E3E-30C8-4AA2-B251-B2177FFF8266}" destId="{CD60CF43-333F-4FF3-9F4D-182F6E900EDF}" srcOrd="1" destOrd="0" presId="urn:microsoft.com/office/officeart/2005/8/layout/process5"/>
    <dgm:cxn modelId="{E983F7B9-5FB6-409D-B774-7544846332BF}" srcId="{02012A66-1622-4011-8E44-9240693CED8D}" destId="{6367D90D-7E03-4D62-B5D1-C14602A26175}" srcOrd="2" destOrd="0" parTransId="{E70C2EAF-AF63-4B7B-BD4B-EC145105DEF5}" sibTransId="{CFEE9E3E-30C8-4AA2-B251-B2177FFF8266}"/>
    <dgm:cxn modelId="{B0A61D63-2288-492D-B442-FA9804C26D46}" type="presOf" srcId="{9C94FDF5-B9BE-46B9-BA81-87312FF494D9}" destId="{495A5002-F42D-4482-A616-22E61F4C628D}" srcOrd="0" destOrd="0" presId="urn:microsoft.com/office/officeart/2005/8/layout/process5"/>
    <dgm:cxn modelId="{40CA31DD-7BA0-439A-B5DD-4AC8950164CE}" srcId="{02012A66-1622-4011-8E44-9240693CED8D}" destId="{C435AE5A-F56E-408F-804E-D55F4FDBB81B}" srcOrd="4" destOrd="0" parTransId="{5A0A08BA-F794-4746-A18E-462D79A8BCF6}" sibTransId="{07F384C9-07D2-4A9C-8BA0-E74EB27EED11}"/>
    <dgm:cxn modelId="{E36692BA-927F-4AAE-B561-386DC6F3B721}" type="presOf" srcId="{AAE89509-9BBA-4953-BBAE-9D83AE38295A}" destId="{33D4290E-260B-4E07-B638-FC4C61B38508}" srcOrd="0" destOrd="0" presId="urn:microsoft.com/office/officeart/2005/8/layout/process5"/>
    <dgm:cxn modelId="{408AA3EB-2951-4E28-88FF-B113393B7CC7}" type="presOf" srcId="{954D14A9-3F7B-4E10-961A-62712368841E}" destId="{8021A6A0-205A-41E4-9703-021BB5E4EBCC}" srcOrd="0" destOrd="0" presId="urn:microsoft.com/office/officeart/2005/8/layout/process5"/>
    <dgm:cxn modelId="{AB68058A-B62D-4DEF-AC30-E7F8D3DE6C06}" type="presOf" srcId="{1F5115F2-05F3-4E72-8105-89BCE3E63245}" destId="{9799C319-DECB-47C5-A936-6B78DD44AF38}" srcOrd="0" destOrd="0" presId="urn:microsoft.com/office/officeart/2005/8/layout/process5"/>
    <dgm:cxn modelId="{02A1B1EB-9A12-4188-B36A-FE62BF64BF3B}" type="presOf" srcId="{9C94FDF5-B9BE-46B9-BA81-87312FF494D9}" destId="{DD56B27A-8712-4BCC-8453-057558304652}" srcOrd="1" destOrd="0" presId="urn:microsoft.com/office/officeart/2005/8/layout/process5"/>
    <dgm:cxn modelId="{7EE8A05D-373F-40A4-A848-C2B5B45962CF}" type="presOf" srcId="{02012A66-1622-4011-8E44-9240693CED8D}" destId="{2E4935A3-DE72-4AF1-9A91-9774FD592B42}" srcOrd="0" destOrd="0" presId="urn:microsoft.com/office/officeart/2005/8/layout/process5"/>
    <dgm:cxn modelId="{2386BCF3-340B-43AC-8828-5E371BBCE947}" type="presOf" srcId="{3469E1F8-1371-4448-9883-7F77F54FDE32}" destId="{E369B86E-500D-48E2-A894-72AAE172C7BF}" srcOrd="1" destOrd="0" presId="urn:microsoft.com/office/officeart/2005/8/layout/process5"/>
    <dgm:cxn modelId="{ADF8D5CD-F9DD-4EEA-8659-EC69577BA5AD}" type="presParOf" srcId="{2E4935A3-DE72-4AF1-9A91-9774FD592B42}" destId="{91F8596D-79C1-49F8-A6A0-8991362DCD44}" srcOrd="0" destOrd="0" presId="urn:microsoft.com/office/officeart/2005/8/layout/process5"/>
    <dgm:cxn modelId="{631C9752-5787-4947-BB87-EA06FE82B125}" type="presParOf" srcId="{2E4935A3-DE72-4AF1-9A91-9774FD592B42}" destId="{F35EAB22-98D8-402C-85BA-1A2FB04E7093}" srcOrd="1" destOrd="0" presId="urn:microsoft.com/office/officeart/2005/8/layout/process5"/>
    <dgm:cxn modelId="{4B007C2B-FFCE-4505-B14B-BFE0F852846C}" type="presParOf" srcId="{F35EAB22-98D8-402C-85BA-1A2FB04E7093}" destId="{E369B86E-500D-48E2-A894-72AAE172C7BF}" srcOrd="0" destOrd="0" presId="urn:microsoft.com/office/officeart/2005/8/layout/process5"/>
    <dgm:cxn modelId="{4C6FF007-F818-4659-A414-D4076EEBA691}" type="presParOf" srcId="{2E4935A3-DE72-4AF1-9A91-9774FD592B42}" destId="{8021A6A0-205A-41E4-9703-021BB5E4EBCC}" srcOrd="2" destOrd="0" presId="urn:microsoft.com/office/officeart/2005/8/layout/process5"/>
    <dgm:cxn modelId="{56F06DD6-6E30-4C88-85E4-24910EFA1EBA}" type="presParOf" srcId="{2E4935A3-DE72-4AF1-9A91-9774FD592B42}" destId="{495A5002-F42D-4482-A616-22E61F4C628D}" srcOrd="3" destOrd="0" presId="urn:microsoft.com/office/officeart/2005/8/layout/process5"/>
    <dgm:cxn modelId="{FA2C2018-71F7-4116-AF76-384F018E247D}" type="presParOf" srcId="{495A5002-F42D-4482-A616-22E61F4C628D}" destId="{DD56B27A-8712-4BCC-8453-057558304652}" srcOrd="0" destOrd="0" presId="urn:microsoft.com/office/officeart/2005/8/layout/process5"/>
    <dgm:cxn modelId="{47E62809-A552-420F-951A-C5FC301D1753}" type="presParOf" srcId="{2E4935A3-DE72-4AF1-9A91-9774FD592B42}" destId="{F00587B6-6D7E-4E99-8169-51C8C3CE13A5}" srcOrd="4" destOrd="0" presId="urn:microsoft.com/office/officeart/2005/8/layout/process5"/>
    <dgm:cxn modelId="{24F41387-879E-49C1-942F-47B448886D77}" type="presParOf" srcId="{2E4935A3-DE72-4AF1-9A91-9774FD592B42}" destId="{5A826C4B-14B3-41AF-9669-DD17811572AB}" srcOrd="5" destOrd="0" presId="urn:microsoft.com/office/officeart/2005/8/layout/process5"/>
    <dgm:cxn modelId="{738530FD-0507-45BB-B085-F57DE9E8AF8F}" type="presParOf" srcId="{5A826C4B-14B3-41AF-9669-DD17811572AB}" destId="{CD60CF43-333F-4FF3-9F4D-182F6E900EDF}" srcOrd="0" destOrd="0" presId="urn:microsoft.com/office/officeart/2005/8/layout/process5"/>
    <dgm:cxn modelId="{448BFCE3-2699-419F-9214-CD098475F14C}" type="presParOf" srcId="{2E4935A3-DE72-4AF1-9A91-9774FD592B42}" destId="{9799C319-DECB-47C5-A936-6B78DD44AF38}" srcOrd="6" destOrd="0" presId="urn:microsoft.com/office/officeart/2005/8/layout/process5"/>
    <dgm:cxn modelId="{7347AA78-398A-47AC-8A8D-B3347E367D9D}" type="presParOf" srcId="{2E4935A3-DE72-4AF1-9A91-9774FD592B42}" destId="{33D4290E-260B-4E07-B638-FC4C61B38508}" srcOrd="7" destOrd="0" presId="urn:microsoft.com/office/officeart/2005/8/layout/process5"/>
    <dgm:cxn modelId="{3868125A-8A9E-43CD-9A08-233AC3B45812}" type="presParOf" srcId="{33D4290E-260B-4E07-B638-FC4C61B38508}" destId="{E6D55710-33E5-45E0-B8B9-9DF1DC7F9A28}" srcOrd="0" destOrd="0" presId="urn:microsoft.com/office/officeart/2005/8/layout/process5"/>
    <dgm:cxn modelId="{1DFA62AE-E461-4F70-9B0A-4590121774EC}" type="presParOf" srcId="{2E4935A3-DE72-4AF1-9A91-9774FD592B42}" destId="{FD1D79C9-E5C3-4E6B-AACD-663F0844DFED}"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012A66-1622-4011-8E44-9240693CED8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tr-TR"/>
        </a:p>
      </dgm:t>
    </dgm:pt>
    <dgm:pt modelId="{0EEBE1F8-62D3-4D37-A1A3-CF89C1F002CA}">
      <dgm:prSet phldrT="[Metin]"/>
      <dgm:spPr/>
      <dgm:t>
        <a:bodyPr/>
        <a:lstStyle/>
        <a:p>
          <a:r>
            <a:rPr lang="tr-TR" smtClean="0"/>
            <a:t>GET Request (Wikipedia)</a:t>
          </a:r>
          <a:endParaRPr lang="tr-TR"/>
        </a:p>
      </dgm:t>
    </dgm:pt>
    <dgm:pt modelId="{D2D58328-565E-47AE-AA1A-D7612671C1C8}" type="parTrans" cxnId="{E3204E80-295E-4E34-B798-28652CC5C950}">
      <dgm:prSet/>
      <dgm:spPr/>
      <dgm:t>
        <a:bodyPr/>
        <a:lstStyle/>
        <a:p>
          <a:endParaRPr lang="tr-TR"/>
        </a:p>
      </dgm:t>
    </dgm:pt>
    <dgm:pt modelId="{3469E1F8-1371-4448-9883-7F77F54FDE32}" type="sibTrans" cxnId="{E3204E80-295E-4E34-B798-28652CC5C950}">
      <dgm:prSet/>
      <dgm:spPr/>
      <dgm:t>
        <a:bodyPr/>
        <a:lstStyle/>
        <a:p>
          <a:endParaRPr lang="tr-TR"/>
        </a:p>
      </dgm:t>
    </dgm:pt>
    <dgm:pt modelId="{6367D90D-7E03-4D62-B5D1-C14602A26175}">
      <dgm:prSet phldrT="[Metin]"/>
      <dgm:spPr/>
      <dgm:t>
        <a:bodyPr/>
        <a:lstStyle/>
        <a:p>
          <a:r>
            <a:rPr lang="tr-TR" i="0" smtClean="0"/>
            <a:t>Table Identification</a:t>
          </a:r>
          <a:endParaRPr lang="tr-TR" i="0"/>
        </a:p>
      </dgm:t>
    </dgm:pt>
    <dgm:pt modelId="{E70C2EAF-AF63-4B7B-BD4B-EC145105DEF5}" type="parTrans" cxnId="{E983F7B9-5FB6-409D-B774-7544846332BF}">
      <dgm:prSet/>
      <dgm:spPr/>
      <dgm:t>
        <a:bodyPr/>
        <a:lstStyle/>
        <a:p>
          <a:endParaRPr lang="tr-TR"/>
        </a:p>
      </dgm:t>
    </dgm:pt>
    <dgm:pt modelId="{CFEE9E3E-30C8-4AA2-B251-B2177FFF8266}" type="sibTrans" cxnId="{E983F7B9-5FB6-409D-B774-7544846332BF}">
      <dgm:prSet/>
      <dgm:spPr/>
      <dgm:t>
        <a:bodyPr/>
        <a:lstStyle/>
        <a:p>
          <a:endParaRPr lang="tr-TR"/>
        </a:p>
      </dgm:t>
    </dgm:pt>
    <dgm:pt modelId="{1F5115F2-05F3-4E72-8105-89BCE3E63245}">
      <dgm:prSet phldrT="[Metin]"/>
      <dgm:spPr/>
      <dgm:t>
        <a:bodyPr/>
        <a:lstStyle/>
        <a:p>
          <a:r>
            <a:rPr lang="tr-TR" smtClean="0"/>
            <a:t>Data Transformation into Pandas DataFrame</a:t>
          </a:r>
          <a:endParaRPr lang="tr-TR"/>
        </a:p>
      </dgm:t>
    </dgm:pt>
    <dgm:pt modelId="{DC39995C-F041-419E-BE8B-76EF433113A6}" type="parTrans" cxnId="{90A04F4F-FF1C-4343-8D25-4D1F1363BB4F}">
      <dgm:prSet/>
      <dgm:spPr/>
      <dgm:t>
        <a:bodyPr/>
        <a:lstStyle/>
        <a:p>
          <a:endParaRPr lang="tr-TR"/>
        </a:p>
      </dgm:t>
    </dgm:pt>
    <dgm:pt modelId="{AAE89509-9BBA-4953-BBAE-9D83AE38295A}" type="sibTrans" cxnId="{90A04F4F-FF1C-4343-8D25-4D1F1363BB4F}">
      <dgm:prSet/>
      <dgm:spPr/>
      <dgm:t>
        <a:bodyPr/>
        <a:lstStyle/>
        <a:p>
          <a:endParaRPr lang="tr-TR"/>
        </a:p>
      </dgm:t>
    </dgm:pt>
    <dgm:pt modelId="{954D14A9-3F7B-4E10-961A-62712368841E}">
      <dgm:prSet phldrT="[Metin]"/>
      <dgm:spPr/>
      <dgm:t>
        <a:bodyPr/>
        <a:lstStyle/>
        <a:p>
          <a:r>
            <a:rPr lang="tr-TR" b="0" smtClean="0"/>
            <a:t>HTML Parsing (BeautifulSoup)</a:t>
          </a:r>
          <a:endParaRPr lang="tr-TR" b="0"/>
        </a:p>
      </dgm:t>
    </dgm:pt>
    <dgm:pt modelId="{C0E16940-17B2-4606-B83F-8646A43036FF}" type="parTrans" cxnId="{2918B3A0-5C3F-4FA2-9AC9-DB1B5731B031}">
      <dgm:prSet/>
      <dgm:spPr/>
      <dgm:t>
        <a:bodyPr/>
        <a:lstStyle/>
        <a:p>
          <a:endParaRPr lang="tr-TR"/>
        </a:p>
      </dgm:t>
    </dgm:pt>
    <dgm:pt modelId="{9C94FDF5-B9BE-46B9-BA81-87312FF494D9}" type="sibTrans" cxnId="{2918B3A0-5C3F-4FA2-9AC9-DB1B5731B031}">
      <dgm:prSet/>
      <dgm:spPr/>
      <dgm:t>
        <a:bodyPr/>
        <a:lstStyle/>
        <a:p>
          <a:endParaRPr lang="tr-TR"/>
        </a:p>
      </dgm:t>
    </dgm:pt>
    <dgm:pt modelId="{2E4935A3-DE72-4AF1-9A91-9774FD592B42}" type="pres">
      <dgm:prSet presAssocID="{02012A66-1622-4011-8E44-9240693CED8D}" presName="diagram" presStyleCnt="0">
        <dgm:presLayoutVars>
          <dgm:dir/>
          <dgm:resizeHandles val="exact"/>
        </dgm:presLayoutVars>
      </dgm:prSet>
      <dgm:spPr/>
      <dgm:t>
        <a:bodyPr/>
        <a:lstStyle/>
        <a:p>
          <a:endParaRPr lang="tr-TR"/>
        </a:p>
      </dgm:t>
    </dgm:pt>
    <dgm:pt modelId="{91F8596D-79C1-49F8-A6A0-8991362DCD44}" type="pres">
      <dgm:prSet presAssocID="{0EEBE1F8-62D3-4D37-A1A3-CF89C1F002CA}" presName="node" presStyleLbl="node1" presStyleIdx="0" presStyleCnt="4" custLinFactNeighborX="-3821" custLinFactNeighborY="-227">
        <dgm:presLayoutVars>
          <dgm:bulletEnabled val="1"/>
        </dgm:presLayoutVars>
      </dgm:prSet>
      <dgm:spPr/>
      <dgm:t>
        <a:bodyPr/>
        <a:lstStyle/>
        <a:p>
          <a:endParaRPr lang="tr-TR"/>
        </a:p>
      </dgm:t>
    </dgm:pt>
    <dgm:pt modelId="{F35EAB22-98D8-402C-85BA-1A2FB04E7093}" type="pres">
      <dgm:prSet presAssocID="{3469E1F8-1371-4448-9883-7F77F54FDE32}" presName="sibTrans" presStyleLbl="sibTrans2D1" presStyleIdx="0" presStyleCnt="3"/>
      <dgm:spPr/>
      <dgm:t>
        <a:bodyPr/>
        <a:lstStyle/>
        <a:p>
          <a:endParaRPr lang="tr-TR"/>
        </a:p>
      </dgm:t>
    </dgm:pt>
    <dgm:pt modelId="{E369B86E-500D-48E2-A894-72AAE172C7BF}" type="pres">
      <dgm:prSet presAssocID="{3469E1F8-1371-4448-9883-7F77F54FDE32}" presName="connectorText" presStyleLbl="sibTrans2D1" presStyleIdx="0" presStyleCnt="3"/>
      <dgm:spPr/>
      <dgm:t>
        <a:bodyPr/>
        <a:lstStyle/>
        <a:p>
          <a:endParaRPr lang="tr-TR"/>
        </a:p>
      </dgm:t>
    </dgm:pt>
    <dgm:pt modelId="{8021A6A0-205A-41E4-9703-021BB5E4EBCC}" type="pres">
      <dgm:prSet presAssocID="{954D14A9-3F7B-4E10-961A-62712368841E}" presName="node" presStyleLbl="node1" presStyleIdx="1" presStyleCnt="4">
        <dgm:presLayoutVars>
          <dgm:bulletEnabled val="1"/>
        </dgm:presLayoutVars>
      </dgm:prSet>
      <dgm:spPr/>
      <dgm:t>
        <a:bodyPr/>
        <a:lstStyle/>
        <a:p>
          <a:endParaRPr lang="tr-TR"/>
        </a:p>
      </dgm:t>
    </dgm:pt>
    <dgm:pt modelId="{495A5002-F42D-4482-A616-22E61F4C628D}" type="pres">
      <dgm:prSet presAssocID="{9C94FDF5-B9BE-46B9-BA81-87312FF494D9}" presName="sibTrans" presStyleLbl="sibTrans2D1" presStyleIdx="1" presStyleCnt="3"/>
      <dgm:spPr/>
    </dgm:pt>
    <dgm:pt modelId="{DD56B27A-8712-4BCC-8453-057558304652}" type="pres">
      <dgm:prSet presAssocID="{9C94FDF5-B9BE-46B9-BA81-87312FF494D9}" presName="connectorText" presStyleLbl="sibTrans2D1" presStyleIdx="1" presStyleCnt="3"/>
      <dgm:spPr/>
    </dgm:pt>
    <dgm:pt modelId="{F00587B6-6D7E-4E99-8169-51C8C3CE13A5}" type="pres">
      <dgm:prSet presAssocID="{6367D90D-7E03-4D62-B5D1-C14602A26175}" presName="node" presStyleLbl="node1" presStyleIdx="2" presStyleCnt="4" custLinFactNeighborX="47" custLinFactNeighborY="2977">
        <dgm:presLayoutVars>
          <dgm:bulletEnabled val="1"/>
        </dgm:presLayoutVars>
      </dgm:prSet>
      <dgm:spPr/>
      <dgm:t>
        <a:bodyPr/>
        <a:lstStyle/>
        <a:p>
          <a:endParaRPr lang="tr-TR"/>
        </a:p>
      </dgm:t>
    </dgm:pt>
    <dgm:pt modelId="{5A826C4B-14B3-41AF-9669-DD17811572AB}" type="pres">
      <dgm:prSet presAssocID="{CFEE9E3E-30C8-4AA2-B251-B2177FFF8266}" presName="sibTrans" presStyleLbl="sibTrans2D1" presStyleIdx="2" presStyleCnt="3"/>
      <dgm:spPr/>
      <dgm:t>
        <a:bodyPr/>
        <a:lstStyle/>
        <a:p>
          <a:endParaRPr lang="tr-TR"/>
        </a:p>
      </dgm:t>
    </dgm:pt>
    <dgm:pt modelId="{CD60CF43-333F-4FF3-9F4D-182F6E900EDF}" type="pres">
      <dgm:prSet presAssocID="{CFEE9E3E-30C8-4AA2-B251-B2177FFF8266}" presName="connectorText" presStyleLbl="sibTrans2D1" presStyleIdx="2" presStyleCnt="3"/>
      <dgm:spPr/>
      <dgm:t>
        <a:bodyPr/>
        <a:lstStyle/>
        <a:p>
          <a:endParaRPr lang="tr-TR"/>
        </a:p>
      </dgm:t>
    </dgm:pt>
    <dgm:pt modelId="{9799C319-DECB-47C5-A936-6B78DD44AF38}" type="pres">
      <dgm:prSet presAssocID="{1F5115F2-05F3-4E72-8105-89BCE3E63245}" presName="node" presStyleLbl="node1" presStyleIdx="3" presStyleCnt="4">
        <dgm:presLayoutVars>
          <dgm:bulletEnabled val="1"/>
        </dgm:presLayoutVars>
      </dgm:prSet>
      <dgm:spPr/>
      <dgm:t>
        <a:bodyPr/>
        <a:lstStyle/>
        <a:p>
          <a:endParaRPr lang="tr-TR"/>
        </a:p>
      </dgm:t>
    </dgm:pt>
  </dgm:ptLst>
  <dgm:cxnLst>
    <dgm:cxn modelId="{8735F05B-8409-4124-92D0-A813D4337198}" type="presOf" srcId="{1F5115F2-05F3-4E72-8105-89BCE3E63245}" destId="{9799C319-DECB-47C5-A936-6B78DD44AF38}" srcOrd="0" destOrd="0" presId="urn:microsoft.com/office/officeart/2005/8/layout/process5"/>
    <dgm:cxn modelId="{400EE91E-0469-4384-B71F-CC37EDBE286F}" type="presOf" srcId="{CFEE9E3E-30C8-4AA2-B251-B2177FFF8266}" destId="{5A826C4B-14B3-41AF-9669-DD17811572AB}" srcOrd="0" destOrd="0" presId="urn:microsoft.com/office/officeart/2005/8/layout/process5"/>
    <dgm:cxn modelId="{09F9E39A-D799-414D-92D8-FCC9D4F06F2C}" type="presOf" srcId="{3469E1F8-1371-4448-9883-7F77F54FDE32}" destId="{F35EAB22-98D8-402C-85BA-1A2FB04E7093}" srcOrd="0" destOrd="0" presId="urn:microsoft.com/office/officeart/2005/8/layout/process5"/>
    <dgm:cxn modelId="{D78FAEB4-2A3D-47D4-B4AF-12674E3F83ED}" type="presOf" srcId="{0EEBE1F8-62D3-4D37-A1A3-CF89C1F002CA}" destId="{91F8596D-79C1-49F8-A6A0-8991362DCD44}" srcOrd="0" destOrd="0" presId="urn:microsoft.com/office/officeart/2005/8/layout/process5"/>
    <dgm:cxn modelId="{1C1CD37F-49A9-42D8-A04E-AED379270B53}" type="presOf" srcId="{02012A66-1622-4011-8E44-9240693CED8D}" destId="{2E4935A3-DE72-4AF1-9A91-9774FD592B42}" srcOrd="0" destOrd="0" presId="urn:microsoft.com/office/officeart/2005/8/layout/process5"/>
    <dgm:cxn modelId="{2918B3A0-5C3F-4FA2-9AC9-DB1B5731B031}" srcId="{02012A66-1622-4011-8E44-9240693CED8D}" destId="{954D14A9-3F7B-4E10-961A-62712368841E}" srcOrd="1" destOrd="0" parTransId="{C0E16940-17B2-4606-B83F-8646A43036FF}" sibTransId="{9C94FDF5-B9BE-46B9-BA81-87312FF494D9}"/>
    <dgm:cxn modelId="{B3AD9F3B-ED8E-4C64-A42A-D39AD40687FE}" type="presOf" srcId="{CFEE9E3E-30C8-4AA2-B251-B2177FFF8266}" destId="{CD60CF43-333F-4FF3-9F4D-182F6E900EDF}" srcOrd="1" destOrd="0" presId="urn:microsoft.com/office/officeart/2005/8/layout/process5"/>
    <dgm:cxn modelId="{DE8C8D6C-4477-44E7-9AB1-203B7DDB26E7}" type="presOf" srcId="{954D14A9-3F7B-4E10-961A-62712368841E}" destId="{8021A6A0-205A-41E4-9703-021BB5E4EBCC}" srcOrd="0" destOrd="0" presId="urn:microsoft.com/office/officeart/2005/8/layout/process5"/>
    <dgm:cxn modelId="{7FCF1F4D-D5F9-4AFC-9EA5-4082543E2621}" type="presOf" srcId="{3469E1F8-1371-4448-9883-7F77F54FDE32}" destId="{E369B86E-500D-48E2-A894-72AAE172C7BF}" srcOrd="1" destOrd="0" presId="urn:microsoft.com/office/officeart/2005/8/layout/process5"/>
    <dgm:cxn modelId="{E3204E80-295E-4E34-B798-28652CC5C950}" srcId="{02012A66-1622-4011-8E44-9240693CED8D}" destId="{0EEBE1F8-62D3-4D37-A1A3-CF89C1F002CA}" srcOrd="0" destOrd="0" parTransId="{D2D58328-565E-47AE-AA1A-D7612671C1C8}" sibTransId="{3469E1F8-1371-4448-9883-7F77F54FDE32}"/>
    <dgm:cxn modelId="{B5B21D46-803A-4AE6-9561-B4FD1F2F295B}" type="presOf" srcId="{9C94FDF5-B9BE-46B9-BA81-87312FF494D9}" destId="{495A5002-F42D-4482-A616-22E61F4C628D}" srcOrd="0" destOrd="0" presId="urn:microsoft.com/office/officeart/2005/8/layout/process5"/>
    <dgm:cxn modelId="{E983F7B9-5FB6-409D-B774-7544846332BF}" srcId="{02012A66-1622-4011-8E44-9240693CED8D}" destId="{6367D90D-7E03-4D62-B5D1-C14602A26175}" srcOrd="2" destOrd="0" parTransId="{E70C2EAF-AF63-4B7B-BD4B-EC145105DEF5}" sibTransId="{CFEE9E3E-30C8-4AA2-B251-B2177FFF8266}"/>
    <dgm:cxn modelId="{90A04F4F-FF1C-4343-8D25-4D1F1363BB4F}" srcId="{02012A66-1622-4011-8E44-9240693CED8D}" destId="{1F5115F2-05F3-4E72-8105-89BCE3E63245}" srcOrd="3" destOrd="0" parTransId="{DC39995C-F041-419E-BE8B-76EF433113A6}" sibTransId="{AAE89509-9BBA-4953-BBAE-9D83AE38295A}"/>
    <dgm:cxn modelId="{F072780D-4959-476C-B318-2E9A497DDC70}" type="presOf" srcId="{9C94FDF5-B9BE-46B9-BA81-87312FF494D9}" destId="{DD56B27A-8712-4BCC-8453-057558304652}" srcOrd="1" destOrd="0" presId="urn:microsoft.com/office/officeart/2005/8/layout/process5"/>
    <dgm:cxn modelId="{C9F881BC-F4BF-4C99-A349-0453A226DF15}" type="presOf" srcId="{6367D90D-7E03-4D62-B5D1-C14602A26175}" destId="{F00587B6-6D7E-4E99-8169-51C8C3CE13A5}" srcOrd="0" destOrd="0" presId="urn:microsoft.com/office/officeart/2005/8/layout/process5"/>
    <dgm:cxn modelId="{F50A23E4-799B-47A1-B880-D4601FA07B52}" type="presParOf" srcId="{2E4935A3-DE72-4AF1-9A91-9774FD592B42}" destId="{91F8596D-79C1-49F8-A6A0-8991362DCD44}" srcOrd="0" destOrd="0" presId="urn:microsoft.com/office/officeart/2005/8/layout/process5"/>
    <dgm:cxn modelId="{5707C724-257B-4762-AD44-A5B3BFFEDCA7}" type="presParOf" srcId="{2E4935A3-DE72-4AF1-9A91-9774FD592B42}" destId="{F35EAB22-98D8-402C-85BA-1A2FB04E7093}" srcOrd="1" destOrd="0" presId="urn:microsoft.com/office/officeart/2005/8/layout/process5"/>
    <dgm:cxn modelId="{50AE3AB8-43E5-4602-83F8-57106661D83B}" type="presParOf" srcId="{F35EAB22-98D8-402C-85BA-1A2FB04E7093}" destId="{E369B86E-500D-48E2-A894-72AAE172C7BF}" srcOrd="0" destOrd="0" presId="urn:microsoft.com/office/officeart/2005/8/layout/process5"/>
    <dgm:cxn modelId="{E1433003-0963-48D4-A8C4-C6A41A1B1618}" type="presParOf" srcId="{2E4935A3-DE72-4AF1-9A91-9774FD592B42}" destId="{8021A6A0-205A-41E4-9703-021BB5E4EBCC}" srcOrd="2" destOrd="0" presId="urn:microsoft.com/office/officeart/2005/8/layout/process5"/>
    <dgm:cxn modelId="{B8E410FB-778E-445C-9E9A-3179BD2AD646}" type="presParOf" srcId="{2E4935A3-DE72-4AF1-9A91-9774FD592B42}" destId="{495A5002-F42D-4482-A616-22E61F4C628D}" srcOrd="3" destOrd="0" presId="urn:microsoft.com/office/officeart/2005/8/layout/process5"/>
    <dgm:cxn modelId="{0E22D395-FFBA-4B7B-9FBD-9C67B6F3E107}" type="presParOf" srcId="{495A5002-F42D-4482-A616-22E61F4C628D}" destId="{DD56B27A-8712-4BCC-8453-057558304652}" srcOrd="0" destOrd="0" presId="urn:microsoft.com/office/officeart/2005/8/layout/process5"/>
    <dgm:cxn modelId="{07620344-A0B6-434E-9B5A-36FBFE0130B4}" type="presParOf" srcId="{2E4935A3-DE72-4AF1-9A91-9774FD592B42}" destId="{F00587B6-6D7E-4E99-8169-51C8C3CE13A5}" srcOrd="4" destOrd="0" presId="urn:microsoft.com/office/officeart/2005/8/layout/process5"/>
    <dgm:cxn modelId="{9CBDB281-6483-42A0-A9DF-03592A51E3C5}" type="presParOf" srcId="{2E4935A3-DE72-4AF1-9A91-9774FD592B42}" destId="{5A826C4B-14B3-41AF-9669-DD17811572AB}" srcOrd="5" destOrd="0" presId="urn:microsoft.com/office/officeart/2005/8/layout/process5"/>
    <dgm:cxn modelId="{88FEAA26-4150-472B-A0AB-85A7B932C976}" type="presParOf" srcId="{5A826C4B-14B3-41AF-9669-DD17811572AB}" destId="{CD60CF43-333F-4FF3-9F4D-182F6E900EDF}" srcOrd="0" destOrd="0" presId="urn:microsoft.com/office/officeart/2005/8/layout/process5"/>
    <dgm:cxn modelId="{F3FBBBC9-79B5-4DB8-A50A-4BEE2D902D1C}" type="presParOf" srcId="{2E4935A3-DE72-4AF1-9A91-9774FD592B42}" destId="{9799C319-DECB-47C5-A936-6B78DD44AF38}"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8596D-79C1-49F8-A6A0-8991362DCD44}">
      <dsp:nvSpPr>
        <dsp:cNvPr id="0" name=""/>
        <dsp:cNvSpPr/>
      </dsp:nvSpPr>
      <dsp:spPr>
        <a:xfrm>
          <a:off x="927" y="1070635"/>
          <a:ext cx="1977897" cy="1186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tr-TR" sz="2200" kern="1200" smtClean="0"/>
            <a:t>Data Request (GET request)</a:t>
          </a:r>
          <a:endParaRPr lang="tr-TR" sz="2200" kern="1200"/>
        </a:p>
      </dsp:txBody>
      <dsp:txXfrm>
        <a:off x="35685" y="1105393"/>
        <a:ext cx="1908381" cy="1117222"/>
      </dsp:txXfrm>
    </dsp:sp>
    <dsp:sp modelId="{F35EAB22-98D8-402C-85BA-1A2FB04E7093}">
      <dsp:nvSpPr>
        <dsp:cNvPr id="0" name=""/>
        <dsp:cNvSpPr/>
      </dsp:nvSpPr>
      <dsp:spPr>
        <a:xfrm rot="43844">
          <a:off x="2153067" y="1436258"/>
          <a:ext cx="419840" cy="490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tr-TR" sz="1800" kern="1200"/>
        </a:p>
      </dsp:txBody>
      <dsp:txXfrm>
        <a:off x="2153072" y="1533559"/>
        <a:ext cx="293888" cy="294310"/>
      </dsp:txXfrm>
    </dsp:sp>
    <dsp:sp modelId="{F00587B6-6D7E-4E99-8169-51C8C3CE13A5}">
      <dsp:nvSpPr>
        <dsp:cNvPr id="0" name=""/>
        <dsp:cNvSpPr/>
      </dsp:nvSpPr>
      <dsp:spPr>
        <a:xfrm>
          <a:off x="2770912" y="1105964"/>
          <a:ext cx="1977897" cy="1186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tr-TR" sz="2200" kern="1200" smtClean="0"/>
            <a:t>Data Filtering</a:t>
          </a:r>
          <a:endParaRPr lang="tr-TR" sz="2200" kern="1200"/>
        </a:p>
      </dsp:txBody>
      <dsp:txXfrm>
        <a:off x="2805670" y="1140722"/>
        <a:ext cx="1908381" cy="1117222"/>
      </dsp:txXfrm>
    </dsp:sp>
    <dsp:sp modelId="{5A826C4B-14B3-41AF-9669-DD17811572AB}">
      <dsp:nvSpPr>
        <dsp:cNvPr id="0" name=""/>
        <dsp:cNvSpPr/>
      </dsp:nvSpPr>
      <dsp:spPr>
        <a:xfrm rot="5401641">
          <a:off x="3559107" y="2414021"/>
          <a:ext cx="400589" cy="490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tr-TR" sz="1800" kern="1200"/>
        </a:p>
      </dsp:txBody>
      <dsp:txXfrm rot="-5400000">
        <a:off x="3612275" y="2458986"/>
        <a:ext cx="294310" cy="280412"/>
      </dsp:txXfrm>
    </dsp:sp>
    <dsp:sp modelId="{A40FF9AF-8097-4437-B57C-5F377203D6D1}">
      <dsp:nvSpPr>
        <dsp:cNvPr id="0" name=""/>
        <dsp:cNvSpPr/>
      </dsp:nvSpPr>
      <dsp:spPr>
        <a:xfrm>
          <a:off x="2769984" y="3048533"/>
          <a:ext cx="1977897" cy="1186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tr-TR" sz="2200" kern="1200" smtClean="0"/>
            <a:t>Handling Missing Values</a:t>
          </a:r>
          <a:endParaRPr lang="tr-TR" sz="2200" kern="1200"/>
        </a:p>
      </dsp:txBody>
      <dsp:txXfrm>
        <a:off x="2804742" y="3083291"/>
        <a:ext cx="1908381" cy="1117222"/>
      </dsp:txXfrm>
    </dsp:sp>
    <dsp:sp modelId="{D9840222-2D02-4CDD-9F28-7A37C5974EA7}">
      <dsp:nvSpPr>
        <dsp:cNvPr id="0" name=""/>
        <dsp:cNvSpPr/>
      </dsp:nvSpPr>
      <dsp:spPr>
        <a:xfrm rot="10800000">
          <a:off x="2176615" y="3396643"/>
          <a:ext cx="419314" cy="490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tr-TR" sz="1800" kern="1200"/>
        </a:p>
      </dsp:txBody>
      <dsp:txXfrm rot="10800000">
        <a:off x="2302409" y="3494747"/>
        <a:ext cx="293520" cy="294310"/>
      </dsp:txXfrm>
    </dsp:sp>
    <dsp:sp modelId="{9799C319-DECB-47C5-A936-6B78DD44AF38}">
      <dsp:nvSpPr>
        <dsp:cNvPr id="0" name=""/>
        <dsp:cNvSpPr/>
      </dsp:nvSpPr>
      <dsp:spPr>
        <a:xfrm>
          <a:off x="927" y="3048533"/>
          <a:ext cx="1977897" cy="1186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tr-TR" sz="2200" kern="1200" smtClean="0"/>
            <a:t>Conversion to Pandas DataFrame</a:t>
          </a:r>
          <a:endParaRPr lang="tr-TR" sz="2200" kern="1200"/>
        </a:p>
      </dsp:txBody>
      <dsp:txXfrm>
        <a:off x="35685" y="3083291"/>
        <a:ext cx="1908381" cy="1117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8596D-79C1-49F8-A6A0-8991362DCD44}">
      <dsp:nvSpPr>
        <dsp:cNvPr id="0" name=""/>
        <dsp:cNvSpPr/>
      </dsp:nvSpPr>
      <dsp:spPr>
        <a:xfrm>
          <a:off x="143388" y="0"/>
          <a:ext cx="1594347" cy="956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tr-TR" sz="1800" kern="1200" smtClean="0"/>
            <a:t>GET</a:t>
          </a:r>
          <a:endParaRPr lang="tr-TR" sz="1800" kern="1200"/>
        </a:p>
      </dsp:txBody>
      <dsp:txXfrm>
        <a:off x="171406" y="28018"/>
        <a:ext cx="1538311" cy="900572"/>
      </dsp:txXfrm>
    </dsp:sp>
    <dsp:sp modelId="{F35EAB22-98D8-402C-85BA-1A2FB04E7093}">
      <dsp:nvSpPr>
        <dsp:cNvPr id="0" name=""/>
        <dsp:cNvSpPr/>
      </dsp:nvSpPr>
      <dsp:spPr>
        <a:xfrm rot="2710">
          <a:off x="1891440" y="281500"/>
          <a:ext cx="370289" cy="3953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tr-TR" sz="1500" kern="1200"/>
        </a:p>
      </dsp:txBody>
      <dsp:txXfrm>
        <a:off x="1891440" y="360536"/>
        <a:ext cx="259202" cy="237238"/>
      </dsp:txXfrm>
    </dsp:sp>
    <dsp:sp modelId="{8021A6A0-205A-41E4-9703-021BB5E4EBCC}">
      <dsp:nvSpPr>
        <dsp:cNvPr id="0" name=""/>
        <dsp:cNvSpPr/>
      </dsp:nvSpPr>
      <dsp:spPr>
        <a:xfrm>
          <a:off x="2436394" y="1807"/>
          <a:ext cx="1594347" cy="956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tr-TR" sz="1800" b="1" kern="1200" smtClean="0"/>
            <a:t>Data in JSON Format</a:t>
          </a:r>
          <a:endParaRPr lang="tr-TR" sz="1800" kern="1200"/>
        </a:p>
      </dsp:txBody>
      <dsp:txXfrm>
        <a:off x="2464412" y="29825"/>
        <a:ext cx="1538311" cy="900572"/>
      </dsp:txXfrm>
    </dsp:sp>
    <dsp:sp modelId="{495A5002-F42D-4482-A616-22E61F4C628D}">
      <dsp:nvSpPr>
        <dsp:cNvPr id="0" name=""/>
        <dsp:cNvSpPr/>
      </dsp:nvSpPr>
      <dsp:spPr>
        <a:xfrm rot="5398413">
          <a:off x="3057390" y="1083832"/>
          <a:ext cx="353095" cy="3953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tr-TR" sz="1500" kern="1200"/>
        </a:p>
      </dsp:txBody>
      <dsp:txXfrm rot="-5400000">
        <a:off x="3115294" y="1104984"/>
        <a:ext cx="237238" cy="247167"/>
      </dsp:txXfrm>
    </dsp:sp>
    <dsp:sp modelId="{F00587B6-6D7E-4E99-8169-51C8C3CE13A5}">
      <dsp:nvSpPr>
        <dsp:cNvPr id="0" name=""/>
        <dsp:cNvSpPr/>
      </dsp:nvSpPr>
      <dsp:spPr>
        <a:xfrm>
          <a:off x="2437143" y="1624633"/>
          <a:ext cx="1594347" cy="956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tr-TR" sz="1800" i="0" kern="1200" smtClean="0"/>
            <a:t>Data Filtering</a:t>
          </a:r>
          <a:endParaRPr lang="tr-TR" sz="1800" i="0" kern="1200"/>
        </a:p>
      </dsp:txBody>
      <dsp:txXfrm>
        <a:off x="2465161" y="1652651"/>
        <a:ext cx="1538311" cy="900572"/>
      </dsp:txXfrm>
    </dsp:sp>
    <dsp:sp modelId="{5A826C4B-14B3-41AF-9669-DD17811572AB}">
      <dsp:nvSpPr>
        <dsp:cNvPr id="0" name=""/>
        <dsp:cNvSpPr/>
      </dsp:nvSpPr>
      <dsp:spPr>
        <a:xfrm rot="10843844">
          <a:off x="1958263" y="1891121"/>
          <a:ext cx="338426" cy="3953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tr-TR" sz="1500" kern="1200"/>
        </a:p>
      </dsp:txBody>
      <dsp:txXfrm rot="10800000">
        <a:off x="2059787" y="1970848"/>
        <a:ext cx="236898" cy="237238"/>
      </dsp:txXfrm>
    </dsp:sp>
    <dsp:sp modelId="{9799C319-DECB-47C5-A936-6B78DD44AF38}">
      <dsp:nvSpPr>
        <dsp:cNvPr id="0" name=""/>
        <dsp:cNvSpPr/>
      </dsp:nvSpPr>
      <dsp:spPr>
        <a:xfrm>
          <a:off x="204308" y="1596155"/>
          <a:ext cx="1594347" cy="956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tr-TR" sz="1800" kern="1200" smtClean="0"/>
            <a:t>Handling Missing Values</a:t>
          </a:r>
          <a:endParaRPr lang="tr-TR" sz="1800" kern="1200"/>
        </a:p>
      </dsp:txBody>
      <dsp:txXfrm>
        <a:off x="232326" y="1624173"/>
        <a:ext cx="1538311" cy="900572"/>
      </dsp:txXfrm>
    </dsp:sp>
    <dsp:sp modelId="{33D4290E-260B-4E07-B638-FC4C61B38508}">
      <dsp:nvSpPr>
        <dsp:cNvPr id="0" name=""/>
        <dsp:cNvSpPr/>
      </dsp:nvSpPr>
      <dsp:spPr>
        <a:xfrm rot="5400000">
          <a:off x="832480" y="2664368"/>
          <a:ext cx="338001" cy="3953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tr-TR" sz="1500" kern="1200"/>
        </a:p>
      </dsp:txBody>
      <dsp:txXfrm rot="-5400000">
        <a:off x="882862" y="2693066"/>
        <a:ext cx="237238" cy="236601"/>
      </dsp:txXfrm>
    </dsp:sp>
    <dsp:sp modelId="{FD1D79C9-E5C3-4E6B-AACD-663F0844DFED}">
      <dsp:nvSpPr>
        <dsp:cNvPr id="0" name=""/>
        <dsp:cNvSpPr/>
      </dsp:nvSpPr>
      <dsp:spPr>
        <a:xfrm>
          <a:off x="204308" y="3190502"/>
          <a:ext cx="1594347" cy="956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tr-TR" sz="1800" kern="1200" smtClean="0"/>
            <a:t>Converting to Pandas DataFrame</a:t>
          </a:r>
          <a:endParaRPr lang="tr-TR" sz="1800" kern="1200"/>
        </a:p>
      </dsp:txBody>
      <dsp:txXfrm>
        <a:off x="232326" y="3218520"/>
        <a:ext cx="1538311" cy="9005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8596D-79C1-49F8-A6A0-8991362DCD44}">
      <dsp:nvSpPr>
        <dsp:cNvPr id="0" name=""/>
        <dsp:cNvSpPr/>
      </dsp:nvSpPr>
      <dsp:spPr>
        <a:xfrm>
          <a:off x="0" y="666957"/>
          <a:ext cx="1932224" cy="1159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tr-TR" sz="1700" kern="1200" smtClean="0"/>
            <a:t>GET Request (Wikipedia)</a:t>
          </a:r>
          <a:endParaRPr lang="tr-TR" sz="1700" kern="1200"/>
        </a:p>
      </dsp:txBody>
      <dsp:txXfrm>
        <a:off x="33956" y="700913"/>
        <a:ext cx="1864312" cy="1091422"/>
      </dsp:txXfrm>
    </dsp:sp>
    <dsp:sp modelId="{F35EAB22-98D8-402C-85BA-1A2FB04E7093}">
      <dsp:nvSpPr>
        <dsp:cNvPr id="0" name=""/>
        <dsp:cNvSpPr/>
      </dsp:nvSpPr>
      <dsp:spPr>
        <a:xfrm rot="3343">
          <a:off x="2102459" y="1008333"/>
          <a:ext cx="410112" cy="4791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tr-TR" sz="1400" kern="1200"/>
        </a:p>
      </dsp:txBody>
      <dsp:txXfrm>
        <a:off x="2102459" y="1104111"/>
        <a:ext cx="287078" cy="287515"/>
      </dsp:txXfrm>
    </dsp:sp>
    <dsp:sp modelId="{8021A6A0-205A-41E4-9703-021BB5E4EBCC}">
      <dsp:nvSpPr>
        <dsp:cNvPr id="0" name=""/>
        <dsp:cNvSpPr/>
      </dsp:nvSpPr>
      <dsp:spPr>
        <a:xfrm>
          <a:off x="2706020" y="669588"/>
          <a:ext cx="1932224" cy="1159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tr-TR" sz="1700" b="0" kern="1200" smtClean="0"/>
            <a:t>HTML Parsing (BeautifulSoup)</a:t>
          </a:r>
          <a:endParaRPr lang="tr-TR" sz="1700" b="0" kern="1200"/>
        </a:p>
      </dsp:txBody>
      <dsp:txXfrm>
        <a:off x="2739976" y="703544"/>
        <a:ext cx="1864312" cy="1091422"/>
      </dsp:txXfrm>
    </dsp:sp>
    <dsp:sp modelId="{495A5002-F42D-4482-A616-22E61F4C628D}">
      <dsp:nvSpPr>
        <dsp:cNvPr id="0" name=""/>
        <dsp:cNvSpPr/>
      </dsp:nvSpPr>
      <dsp:spPr>
        <a:xfrm rot="5398416">
          <a:off x="3458618" y="1980918"/>
          <a:ext cx="427923" cy="4791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tr-TR" sz="1400" kern="1200"/>
        </a:p>
      </dsp:txBody>
      <dsp:txXfrm rot="-5400000">
        <a:off x="3528792" y="2006553"/>
        <a:ext cx="287515" cy="299546"/>
      </dsp:txXfrm>
    </dsp:sp>
    <dsp:sp modelId="{F00587B6-6D7E-4E99-8169-51C8C3CE13A5}">
      <dsp:nvSpPr>
        <dsp:cNvPr id="0" name=""/>
        <dsp:cNvSpPr/>
      </dsp:nvSpPr>
      <dsp:spPr>
        <a:xfrm>
          <a:off x="2706926" y="2636326"/>
          <a:ext cx="1932224" cy="1159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tr-TR" sz="1700" i="0" kern="1200" smtClean="0"/>
            <a:t>Table Identification</a:t>
          </a:r>
          <a:endParaRPr lang="tr-TR" sz="1700" i="0" kern="1200"/>
        </a:p>
      </dsp:txBody>
      <dsp:txXfrm>
        <a:off x="2740882" y="2670282"/>
        <a:ext cx="1864312" cy="1091422"/>
      </dsp:txXfrm>
    </dsp:sp>
    <dsp:sp modelId="{5A826C4B-14B3-41AF-9669-DD17811572AB}">
      <dsp:nvSpPr>
        <dsp:cNvPr id="0" name=""/>
        <dsp:cNvSpPr/>
      </dsp:nvSpPr>
      <dsp:spPr>
        <a:xfrm rot="10843844">
          <a:off x="2126562" y="2959289"/>
          <a:ext cx="410145" cy="4791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tr-TR" sz="1400" kern="1200"/>
        </a:p>
      </dsp:txBody>
      <dsp:txXfrm rot="10800000">
        <a:off x="2249600" y="3055912"/>
        <a:ext cx="287102" cy="287515"/>
      </dsp:txXfrm>
    </dsp:sp>
    <dsp:sp modelId="{9799C319-DECB-47C5-A936-6B78DD44AF38}">
      <dsp:nvSpPr>
        <dsp:cNvPr id="0" name=""/>
        <dsp:cNvSpPr/>
      </dsp:nvSpPr>
      <dsp:spPr>
        <a:xfrm>
          <a:off x="906" y="2601813"/>
          <a:ext cx="1932224" cy="1159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tr-TR" sz="1700" kern="1200" smtClean="0"/>
            <a:t>Data Transformation into Pandas DataFrame</a:t>
          </a:r>
          <a:endParaRPr lang="tr-TR" sz="1700" kern="1200"/>
        </a:p>
      </dsp:txBody>
      <dsp:txXfrm>
        <a:off x="34862" y="2635769"/>
        <a:ext cx="1864312" cy="10914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403496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60652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02889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13416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163670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48459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57416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794806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4456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3388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97598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29804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20705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06911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59530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2029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64026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37403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00164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26250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10/6/2024</a:t>
            </a:fld>
            <a:endParaRPr lang="en-US">
              <a:solidFill>
                <a:prstClr val="black"/>
              </a:solidFill>
            </a:endParaRPr>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91685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34409509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42504330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0817133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DG-SMT/Data-Collection-API-Lab/blob/main/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DG-SMT/Data-Collection-API-Lab/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KDG-SMT/Data-Collection-API-Lab/blob/main/lab-jupyter-launch-site-location-v2%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KDG-SMT/Data-Collection-API-Lab/blob/main/SpaceX-Machine-Learning-Prediction-Part-5-v1%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KDG-SMT/Data-Collection-API-Lab.git"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tr-TR" sz="2400" b="1" smtClean="0">
                <a:solidFill>
                  <a:schemeClr val="bg2"/>
                </a:solidFill>
                <a:latin typeface="Abadi"/>
                <a:ea typeface="SF Pro" pitchFamily="2" charset="0"/>
                <a:cs typeface="SF Pro" pitchFamily="2" charset="0"/>
              </a:rPr>
              <a:t>Samet Akdag</a:t>
            </a:r>
          </a:p>
          <a:p>
            <a:r>
              <a:rPr lang="tr-TR" sz="2400" b="1" smtClean="0">
                <a:solidFill>
                  <a:schemeClr val="bg2"/>
                </a:solidFill>
                <a:latin typeface="Abadi" panose="020B0604020104020204" pitchFamily="34" charset="0"/>
                <a:ea typeface="SF Pro" pitchFamily="2" charset="0"/>
                <a:cs typeface="SF Pro" pitchFamily="2" charset="0"/>
              </a:rPr>
              <a:t>06.10.2024</a:t>
            </a:r>
            <a:endParaRPr lang="en-US" sz="2400" b="1">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400" b="1">
                <a:latin typeface="Abadi"/>
              </a:rPr>
              <a:t>Data Processing Steps</a:t>
            </a:r>
            <a:r>
              <a:rPr lang="en-US" sz="2400">
                <a:latin typeface="Abadi"/>
              </a:rPr>
              <a:t>: After data collection, missing or erroneous values were handled, and the data was cleaned and organized for </a:t>
            </a:r>
            <a:r>
              <a:rPr lang="en-US" sz="2400">
                <a:latin typeface="Abadi"/>
              </a:rPr>
              <a:t>analysis</a:t>
            </a:r>
            <a:r>
              <a:rPr lang="en-US" sz="2400" smtClean="0">
                <a:latin typeface="Abadi"/>
              </a:rPr>
              <a:t>.</a:t>
            </a:r>
            <a:endParaRPr lang="tr-TR" sz="2400" smtClean="0"/>
          </a:p>
          <a:p>
            <a:r>
              <a:rPr lang="en-US" sz="2400" b="1" smtClean="0">
                <a:latin typeface="Abadi"/>
              </a:rPr>
              <a:t>Missing </a:t>
            </a:r>
            <a:r>
              <a:rPr lang="en-US" sz="2400" b="1">
                <a:latin typeface="Abadi"/>
              </a:rPr>
              <a:t>Value Handling</a:t>
            </a:r>
            <a:r>
              <a:rPr lang="en-US" sz="2400">
                <a:latin typeface="Abadi"/>
              </a:rPr>
              <a:t>: Missing data was filled with the averages of the respective columns.</a:t>
            </a:r>
          </a:p>
          <a:p>
            <a:r>
              <a:rPr lang="en-US" sz="2400" b="1">
                <a:latin typeface="Abadi"/>
              </a:rPr>
              <a:t>Outlier Detection</a:t>
            </a:r>
            <a:r>
              <a:rPr lang="en-US" sz="2400">
                <a:latin typeface="Abadi"/>
              </a:rPr>
              <a:t>: Outliers were identified using outlier analysis and handled appropriately.</a:t>
            </a:r>
          </a:p>
          <a:p>
            <a:r>
              <a:rPr lang="en-US" sz="2400" b="1">
                <a:latin typeface="Abadi"/>
              </a:rPr>
              <a:t>Data Standardization</a:t>
            </a:r>
            <a:r>
              <a:rPr lang="en-US" sz="2400">
                <a:latin typeface="Abadi"/>
              </a:rPr>
              <a:t>: The data was normalized for model training.</a:t>
            </a:r>
          </a:p>
          <a:p>
            <a:r>
              <a:rPr lang="en-US" sz="2400" b="1">
                <a:latin typeface="Abadi"/>
              </a:rPr>
              <a:t>Feature Engineering</a:t>
            </a:r>
            <a:r>
              <a:rPr lang="en-US" sz="2400">
                <a:latin typeface="Abadi"/>
              </a:rPr>
              <a:t>: Necessary features were created, and the training set was prepared for the classification model.</a:t>
            </a:r>
          </a:p>
          <a:p>
            <a:endParaRPr lang="en-US"/>
          </a:p>
          <a:p>
            <a:endParaRPr lang="en-US"/>
          </a:p>
          <a:p>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b="1">
                <a:latin typeface="Abadi"/>
              </a:rPr>
              <a:t>FlightNumber vs PayloadMass</a:t>
            </a:r>
            <a:r>
              <a:rPr lang="en-US" sz="1600">
                <a:latin typeface="Abadi"/>
              </a:rPr>
              <a:t>: A scatter plot was used to examine the relationship between flight numbers and payload mass. This helps to identify any trends in payload mass over the different </a:t>
            </a:r>
            <a:r>
              <a:rPr lang="en-US" sz="1600">
                <a:latin typeface="Abadi"/>
              </a:rPr>
              <a:t>launches</a:t>
            </a:r>
            <a:r>
              <a:rPr lang="en-US" sz="1600" smtClean="0">
                <a:latin typeface="Abadi"/>
              </a:rPr>
              <a:t>.</a:t>
            </a:r>
            <a:endParaRPr lang="tr-TR" sz="1600" smtClean="0">
              <a:latin typeface="Abadi"/>
            </a:endParaRPr>
          </a:p>
          <a:p>
            <a:pPr>
              <a:lnSpc>
                <a:spcPct val="100000"/>
              </a:lnSpc>
              <a:spcBef>
                <a:spcPts val="1400"/>
              </a:spcBef>
            </a:pPr>
            <a:r>
              <a:rPr lang="en-US" sz="1600" b="1" smtClean="0">
                <a:latin typeface="Abadi"/>
              </a:rPr>
              <a:t>FlightNumber </a:t>
            </a:r>
            <a:r>
              <a:rPr lang="en-US" sz="1600" b="1">
                <a:latin typeface="Abadi"/>
              </a:rPr>
              <a:t>vs LaunchSite</a:t>
            </a:r>
            <a:r>
              <a:rPr lang="en-US" sz="1600">
                <a:latin typeface="Abadi"/>
              </a:rPr>
              <a:t>: A bar chart was used to show the frequency of launches from different sites. This visualized launch site performance across multiple </a:t>
            </a:r>
            <a:r>
              <a:rPr lang="en-US" sz="1600">
                <a:latin typeface="Abadi"/>
              </a:rPr>
              <a:t>flights</a:t>
            </a:r>
            <a:r>
              <a:rPr lang="en-US" sz="1600" smtClean="0">
                <a:latin typeface="Abadi"/>
              </a:rPr>
              <a:t>.</a:t>
            </a:r>
            <a:endParaRPr lang="tr-TR" sz="1600" smtClean="0">
              <a:latin typeface="Abadi"/>
            </a:endParaRPr>
          </a:p>
          <a:p>
            <a:pPr>
              <a:lnSpc>
                <a:spcPct val="100000"/>
              </a:lnSpc>
              <a:spcBef>
                <a:spcPts val="1400"/>
              </a:spcBef>
            </a:pPr>
            <a:r>
              <a:rPr lang="en-US" sz="1600" b="1" smtClean="0">
                <a:latin typeface="Abadi"/>
              </a:rPr>
              <a:t>PayloadMass </a:t>
            </a:r>
            <a:r>
              <a:rPr lang="en-US" sz="1600" b="1">
                <a:latin typeface="Abadi"/>
              </a:rPr>
              <a:t>vs LaunchSite</a:t>
            </a:r>
            <a:r>
              <a:rPr lang="en-US" sz="1600">
                <a:latin typeface="Abadi"/>
              </a:rPr>
              <a:t>: A scatter plot was used to analyze how payload mass varies by launch site, giving insights into how different sites handle different payload </a:t>
            </a:r>
            <a:r>
              <a:rPr lang="en-US" sz="1600">
                <a:latin typeface="Abadi"/>
              </a:rPr>
              <a:t>sizes</a:t>
            </a:r>
            <a:r>
              <a:rPr lang="en-US" sz="1600" smtClean="0">
                <a:latin typeface="Abadi"/>
              </a:rPr>
              <a:t>.</a:t>
            </a:r>
            <a:endParaRPr lang="tr-TR" sz="1600" smtClean="0">
              <a:latin typeface="Abadi"/>
            </a:endParaRPr>
          </a:p>
          <a:p>
            <a:pPr>
              <a:lnSpc>
                <a:spcPct val="100000"/>
              </a:lnSpc>
              <a:spcBef>
                <a:spcPts val="1400"/>
              </a:spcBef>
            </a:pPr>
            <a:r>
              <a:rPr lang="en-US" sz="1600" b="1" smtClean="0">
                <a:latin typeface="Abadi"/>
              </a:rPr>
              <a:t>Orbit </a:t>
            </a:r>
            <a:r>
              <a:rPr lang="en-US" sz="1600" b="1">
                <a:latin typeface="Abadi"/>
              </a:rPr>
              <a:t>Type vs Success Rate</a:t>
            </a:r>
            <a:r>
              <a:rPr lang="en-US" sz="1600">
                <a:latin typeface="Abadi"/>
              </a:rPr>
              <a:t>: A bar chart was plotted to display the success rates of launches across different orbit types. This helped identify which orbits are more likely to have successful </a:t>
            </a:r>
            <a:r>
              <a:rPr lang="en-US" sz="1600">
                <a:latin typeface="Abadi"/>
              </a:rPr>
              <a:t>launches</a:t>
            </a:r>
            <a:r>
              <a:rPr lang="en-US" sz="1600" smtClean="0">
                <a:latin typeface="Abadi"/>
              </a:rPr>
              <a:t>.</a:t>
            </a:r>
            <a:endParaRPr lang="tr-TR" sz="1600" smtClean="0">
              <a:latin typeface="Abadi"/>
            </a:endParaRPr>
          </a:p>
          <a:p>
            <a:pPr>
              <a:lnSpc>
                <a:spcPct val="100000"/>
              </a:lnSpc>
              <a:spcBef>
                <a:spcPts val="1400"/>
              </a:spcBef>
            </a:pPr>
            <a:r>
              <a:rPr lang="en-US" sz="1600" b="1" smtClean="0">
                <a:latin typeface="Abadi"/>
              </a:rPr>
              <a:t>Yearly </a:t>
            </a:r>
            <a:r>
              <a:rPr lang="en-US" sz="1600" b="1">
                <a:latin typeface="Abadi"/>
              </a:rPr>
              <a:t>Success Trend</a:t>
            </a:r>
            <a:r>
              <a:rPr lang="en-US" sz="1600">
                <a:latin typeface="Abadi"/>
              </a:rPr>
              <a:t>: A line plot was used to show the trend of launch success rates over the years, revealing any improvements or regressions over </a:t>
            </a:r>
            <a:r>
              <a:rPr lang="en-US" sz="1600">
                <a:latin typeface="Abadi"/>
              </a:rPr>
              <a:t>time</a:t>
            </a:r>
            <a:r>
              <a:rPr lang="en-US" sz="1600" smtClean="0">
                <a:latin typeface="Abadi"/>
              </a:rPr>
              <a:t>.</a:t>
            </a:r>
            <a:endParaRPr lang="tr-TR" sz="1600" smtClean="0">
              <a:latin typeface="Abadi"/>
            </a:endParaRPr>
          </a:p>
          <a:p>
            <a:pPr marL="0" indent="0">
              <a:lnSpc>
                <a:spcPct val="100000"/>
              </a:lnSpc>
              <a:spcBef>
                <a:spcPts val="1400"/>
              </a:spcBef>
              <a:buNone/>
            </a:pPr>
            <a:r>
              <a:rPr lang="en-US" sz="1600" b="1" smtClean="0">
                <a:solidFill>
                  <a:schemeClr val="accent3">
                    <a:lumMod val="25000"/>
                  </a:schemeClr>
                </a:solidFill>
                <a:latin typeface="Abadi" panose="020B0604020104020204" pitchFamily="34" charset="0"/>
              </a:rPr>
              <a:t>GitHub</a:t>
            </a:r>
            <a:r>
              <a:rPr lang="tr-TR" sz="1600" b="1" smtClean="0">
                <a:solidFill>
                  <a:schemeClr val="accent3">
                    <a:lumMod val="25000"/>
                  </a:schemeClr>
                </a:solidFill>
                <a:latin typeface="Abadi" panose="020B0604020104020204" pitchFamily="34" charset="0"/>
              </a:rPr>
              <a:t>: </a:t>
            </a:r>
            <a:r>
              <a:rPr lang="en-US" sz="1600" smtClean="0">
                <a:latin typeface="Abadi"/>
                <a:hlinkClick r:id="rId3"/>
              </a:rPr>
              <a:t>https</a:t>
            </a:r>
            <a:r>
              <a:rPr lang="en-US" sz="1600">
                <a:latin typeface="Abadi"/>
                <a:hlinkClick r:id="rId3"/>
              </a:rPr>
              <a:t>://github.com/AKDG-SMT/Data-Collection-API-Lab/blob/main/jupyter-labs-eda-dataviz%20(1).ipynb</a:t>
            </a:r>
            <a:endParaRPr lang="en-US" sz="1600">
              <a:latin typeface="Abadi"/>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79193" y="1674234"/>
            <a:ext cx="9745589" cy="4617383"/>
          </a:xfrm>
          <a:prstGeom prst="rect">
            <a:avLst/>
          </a:prstGeom>
        </p:spPr>
        <p:txBody>
          <a:bodyPr lIns="91440" tIns="45720" rIns="91440" bIns="45720" anchor="t"/>
          <a:lstStyle/>
          <a:p>
            <a:pPr>
              <a:lnSpc>
                <a:spcPct val="100000"/>
              </a:lnSpc>
              <a:spcBef>
                <a:spcPts val="1400"/>
              </a:spcBef>
            </a:pPr>
            <a:r>
              <a:rPr lang="en-US" sz="2000" b="1">
                <a:latin typeface="Abadi"/>
              </a:rPr>
              <a:t>Launch Sites Query</a:t>
            </a:r>
            <a:r>
              <a:rPr lang="en-US" sz="2000">
                <a:latin typeface="Abadi"/>
              </a:rPr>
              <a:t>: Retrieved data for all the launch sites used in Falcon 9 </a:t>
            </a:r>
            <a:r>
              <a:rPr lang="en-US" sz="2000">
                <a:latin typeface="Abadi"/>
              </a:rPr>
              <a:t>launches</a:t>
            </a:r>
            <a:r>
              <a:rPr lang="en-US" sz="2000" smtClean="0">
                <a:latin typeface="Abadi"/>
              </a:rPr>
              <a:t>.</a:t>
            </a:r>
            <a:endParaRPr lang="tr-TR" sz="2000" smtClean="0">
              <a:latin typeface="Abadi"/>
            </a:endParaRPr>
          </a:p>
          <a:p>
            <a:pPr>
              <a:lnSpc>
                <a:spcPct val="100000"/>
              </a:lnSpc>
              <a:spcBef>
                <a:spcPts val="1400"/>
              </a:spcBef>
            </a:pPr>
            <a:r>
              <a:rPr lang="en-US" sz="2000" b="1" smtClean="0">
                <a:latin typeface="Abadi"/>
              </a:rPr>
              <a:t>Payload </a:t>
            </a:r>
            <a:r>
              <a:rPr lang="en-US" sz="2000" b="1">
                <a:latin typeface="Abadi"/>
              </a:rPr>
              <a:t>Mass Query</a:t>
            </a:r>
            <a:r>
              <a:rPr lang="en-US" sz="2000">
                <a:latin typeface="Abadi"/>
              </a:rPr>
              <a:t>: Queried the database to get the payload mass associated with each </a:t>
            </a:r>
            <a:r>
              <a:rPr lang="en-US" sz="2000">
                <a:latin typeface="Abadi"/>
              </a:rPr>
              <a:t>launch</a:t>
            </a:r>
            <a:r>
              <a:rPr lang="en-US" sz="2000" smtClean="0">
                <a:latin typeface="Abadi"/>
              </a:rPr>
              <a:t>.</a:t>
            </a:r>
            <a:endParaRPr lang="tr-TR" sz="2000" smtClean="0">
              <a:latin typeface="Abadi"/>
            </a:endParaRPr>
          </a:p>
          <a:p>
            <a:pPr>
              <a:lnSpc>
                <a:spcPct val="100000"/>
              </a:lnSpc>
              <a:spcBef>
                <a:spcPts val="1400"/>
              </a:spcBef>
            </a:pPr>
            <a:r>
              <a:rPr lang="en-US" sz="2000" b="1" smtClean="0">
                <a:latin typeface="Abadi"/>
              </a:rPr>
              <a:t>Booster </a:t>
            </a:r>
            <a:r>
              <a:rPr lang="en-US" sz="2000" b="1">
                <a:latin typeface="Abadi"/>
              </a:rPr>
              <a:t>Version Query</a:t>
            </a:r>
            <a:r>
              <a:rPr lang="en-US" sz="2000">
                <a:latin typeface="Abadi"/>
              </a:rPr>
              <a:t>: Retrieved information about the versions of the boosters used in the </a:t>
            </a:r>
            <a:r>
              <a:rPr lang="en-US" sz="2000">
                <a:latin typeface="Abadi"/>
              </a:rPr>
              <a:t>launches</a:t>
            </a:r>
            <a:r>
              <a:rPr lang="en-US" sz="2000" smtClean="0">
                <a:latin typeface="Abadi"/>
              </a:rPr>
              <a:t>.</a:t>
            </a:r>
            <a:endParaRPr lang="tr-TR" sz="2000" smtClean="0">
              <a:latin typeface="Abadi"/>
            </a:endParaRPr>
          </a:p>
          <a:p>
            <a:pPr>
              <a:lnSpc>
                <a:spcPct val="100000"/>
              </a:lnSpc>
              <a:spcBef>
                <a:spcPts val="1400"/>
              </a:spcBef>
            </a:pPr>
            <a:r>
              <a:rPr lang="en-US" sz="2000" b="1" smtClean="0">
                <a:latin typeface="Abadi"/>
              </a:rPr>
              <a:t>Mission </a:t>
            </a:r>
            <a:r>
              <a:rPr lang="en-US" sz="2000" b="1">
                <a:latin typeface="Abadi"/>
              </a:rPr>
              <a:t>Outcome Query</a:t>
            </a:r>
            <a:r>
              <a:rPr lang="en-US" sz="2000">
                <a:latin typeface="Abadi"/>
              </a:rPr>
              <a:t>: Listed the outcomes (success or failure) of each </a:t>
            </a:r>
            <a:r>
              <a:rPr lang="en-US" sz="2000">
                <a:latin typeface="Abadi"/>
              </a:rPr>
              <a:t>mission</a:t>
            </a:r>
            <a:r>
              <a:rPr lang="en-US" sz="2000" smtClean="0">
                <a:latin typeface="Abadi"/>
              </a:rPr>
              <a:t>.</a:t>
            </a:r>
            <a:endParaRPr lang="tr-TR" sz="2000" smtClean="0">
              <a:latin typeface="Abadi"/>
            </a:endParaRPr>
          </a:p>
          <a:p>
            <a:pPr>
              <a:lnSpc>
                <a:spcPct val="100000"/>
              </a:lnSpc>
              <a:spcBef>
                <a:spcPts val="1400"/>
              </a:spcBef>
            </a:pPr>
            <a:r>
              <a:rPr lang="en-US" sz="2000" b="1" smtClean="0">
                <a:latin typeface="Abadi"/>
              </a:rPr>
              <a:t>Booster </a:t>
            </a:r>
            <a:r>
              <a:rPr lang="en-US" sz="2000" b="1">
                <a:latin typeface="Abadi"/>
              </a:rPr>
              <a:t>Landing Query</a:t>
            </a:r>
            <a:r>
              <a:rPr lang="en-US" sz="2000">
                <a:latin typeface="Abadi"/>
              </a:rPr>
              <a:t>: Displayed information on whether the booster successfully landed or not after the launch.</a:t>
            </a:r>
            <a:endParaRPr lang="en-US" sz="2000">
              <a:latin typeface="Abadi"/>
            </a:endParaRPr>
          </a:p>
          <a:p>
            <a:endParaRPr lang="en-US" sz="2000">
              <a:latin typeface="Abadi"/>
            </a:endParaRPr>
          </a:p>
          <a:p>
            <a:pPr marL="0" indent="0">
              <a:buNone/>
            </a:pPr>
            <a:r>
              <a:rPr lang="en-US" sz="2000" b="1" smtClean="0">
                <a:solidFill>
                  <a:schemeClr val="accent3">
                    <a:lumMod val="25000"/>
                  </a:schemeClr>
                </a:solidFill>
                <a:latin typeface="Abadi" panose="020B0604020104020204" pitchFamily="34" charset="0"/>
              </a:rPr>
              <a:t>GitHub</a:t>
            </a:r>
            <a:r>
              <a:rPr lang="tr-TR" sz="2000" b="1">
                <a:solidFill>
                  <a:schemeClr val="accent3">
                    <a:lumMod val="25000"/>
                  </a:schemeClr>
                </a:solidFill>
                <a:latin typeface="Abadi" panose="020B0604020104020204" pitchFamily="34" charset="0"/>
              </a:rPr>
              <a:t>: </a:t>
            </a:r>
            <a:r>
              <a:rPr lang="tr-TR" sz="2000">
                <a:solidFill>
                  <a:schemeClr val="accent3">
                    <a:lumMod val="25000"/>
                  </a:schemeClr>
                </a:solidFill>
                <a:latin typeface="Abadi" panose="020B0604020104020204" pitchFamily="34" charset="0"/>
                <a:hlinkClick r:id="rId3"/>
              </a:rPr>
              <a:t>https://github.com/AKDG-SMT/Data-Collection-API-Lab/blob/main/jupyter-labs-eda-sql-coursera_sqllite%20(1).ipynb</a:t>
            </a:r>
            <a:endParaRPr lang="en-US" sz="2000">
              <a:latin typeface="Abadi"/>
            </a:endParaRPr>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942372" y="1547508"/>
            <a:ext cx="10515600" cy="4730462"/>
          </a:xfrm>
          <a:prstGeom prst="rect">
            <a:avLst/>
          </a:prstGeom>
        </p:spPr>
        <p:txBody>
          <a:bodyPr>
            <a:noAutofit/>
          </a:bodyPr>
          <a:lstStyle/>
          <a:p>
            <a:pPr marL="0" indent="0">
              <a:buNone/>
            </a:pPr>
            <a:r>
              <a:rPr lang="en-US" sz="1800" b="1">
                <a:latin typeface="Abadi"/>
              </a:rPr>
              <a:t>Map </a:t>
            </a:r>
            <a:r>
              <a:rPr lang="en-US" sz="1800" b="1">
                <a:latin typeface="Abadi"/>
              </a:rPr>
              <a:t>Objects </a:t>
            </a:r>
            <a:r>
              <a:rPr lang="en-US" sz="1800" b="1" smtClean="0">
                <a:latin typeface="Abadi"/>
              </a:rPr>
              <a:t>Added</a:t>
            </a:r>
            <a:endParaRPr lang="en-US" sz="1800">
              <a:latin typeface="Abadi"/>
            </a:endParaRPr>
          </a:p>
          <a:p>
            <a:r>
              <a:rPr lang="en-US" sz="1800" b="1">
                <a:latin typeface="Abadi"/>
              </a:rPr>
              <a:t>Markers</a:t>
            </a:r>
            <a:r>
              <a:rPr lang="en-US" sz="1800">
                <a:latin typeface="Abadi"/>
              </a:rPr>
              <a:t>: Added markers to indicate the location of each launch site. These markers help in identifying the geographical spread of the launch sites.</a:t>
            </a:r>
          </a:p>
          <a:p>
            <a:r>
              <a:rPr lang="en-US" sz="1800" b="1">
                <a:latin typeface="Abadi"/>
              </a:rPr>
              <a:t>Colored Circles</a:t>
            </a:r>
            <a:r>
              <a:rPr lang="en-US" sz="1800">
                <a:latin typeface="Abadi"/>
              </a:rPr>
              <a:t>: Different colored circles were added around the markers to represent the success rate of launches from each site, giving a quick visual indication of the performance.</a:t>
            </a:r>
          </a:p>
          <a:p>
            <a:r>
              <a:rPr lang="en-US" sz="1800" b="1">
                <a:latin typeface="Abadi"/>
              </a:rPr>
              <a:t>Lines</a:t>
            </a:r>
            <a:r>
              <a:rPr lang="en-US" sz="1800">
                <a:latin typeface="Abadi"/>
              </a:rPr>
              <a:t>: Lines were used to display proximity to important infrastructure such as highways, railways, and coastlines. This was done to analyze how these factors may impact the choice of launch sites and their success rates.</a:t>
            </a:r>
          </a:p>
          <a:p>
            <a:pPr marL="0" indent="0">
              <a:buNone/>
            </a:pPr>
            <a:r>
              <a:rPr lang="en-US" sz="1800" b="1">
                <a:latin typeface="Abadi"/>
              </a:rPr>
              <a:t>Why </a:t>
            </a:r>
            <a:r>
              <a:rPr lang="en-US" sz="1800" b="1" smtClean="0">
                <a:latin typeface="Abadi"/>
              </a:rPr>
              <a:t>Added</a:t>
            </a:r>
            <a:endParaRPr lang="en-US" sz="1800">
              <a:latin typeface="Abadi"/>
            </a:endParaRPr>
          </a:p>
          <a:p>
            <a:r>
              <a:rPr lang="en-US" sz="1800" b="1">
                <a:latin typeface="Abadi"/>
              </a:rPr>
              <a:t>Markers</a:t>
            </a:r>
            <a:r>
              <a:rPr lang="en-US" sz="1800">
                <a:latin typeface="Abadi"/>
              </a:rPr>
              <a:t>: To clearly identify the exact geographic locations of all launch sites.</a:t>
            </a:r>
          </a:p>
          <a:p>
            <a:r>
              <a:rPr lang="en-US" sz="1800" b="1">
                <a:latin typeface="Abadi"/>
              </a:rPr>
              <a:t>Colored Circles</a:t>
            </a:r>
            <a:r>
              <a:rPr lang="en-US" sz="1800">
                <a:latin typeface="Abadi"/>
              </a:rPr>
              <a:t>: To visually distinguish between successful and failed launches at a glance.</a:t>
            </a:r>
          </a:p>
          <a:p>
            <a:r>
              <a:rPr lang="en-US" sz="1800" b="1">
                <a:latin typeface="Abadi"/>
              </a:rPr>
              <a:t>Lines</a:t>
            </a:r>
            <a:r>
              <a:rPr lang="en-US" sz="1800">
                <a:latin typeface="Abadi"/>
              </a:rPr>
              <a:t>: To assess the strategic advantages of each launch site based on proximity to infrastructure, which might influence operational </a:t>
            </a:r>
            <a:r>
              <a:rPr lang="en-US" sz="1800">
                <a:latin typeface="Abadi"/>
              </a:rPr>
              <a:t>efficiency</a:t>
            </a:r>
            <a:r>
              <a:rPr lang="en-US" sz="1800" smtClean="0">
                <a:latin typeface="Abadi"/>
              </a:rPr>
              <a:t>.</a:t>
            </a:r>
            <a:endParaRPr lang="en-US" sz="1800">
              <a:latin typeface="Abadi"/>
            </a:endParaRPr>
          </a:p>
          <a:p>
            <a:pPr marL="0" indent="0">
              <a:buNone/>
            </a:pPr>
            <a:r>
              <a:rPr lang="en-US" sz="1800" b="1" smtClean="0">
                <a:solidFill>
                  <a:schemeClr val="accent3">
                    <a:lumMod val="25000"/>
                  </a:schemeClr>
                </a:solidFill>
                <a:latin typeface="Abadi" panose="020B0604020104020204" pitchFamily="34" charset="0"/>
              </a:rPr>
              <a:t>GitHub</a:t>
            </a:r>
            <a:r>
              <a:rPr lang="tr-TR" sz="1800" b="1">
                <a:solidFill>
                  <a:schemeClr val="accent3">
                    <a:lumMod val="25000"/>
                  </a:schemeClr>
                </a:solidFill>
                <a:latin typeface="Abadi" panose="020B0604020104020204" pitchFamily="34" charset="0"/>
              </a:rPr>
              <a:t>: </a:t>
            </a:r>
            <a:r>
              <a:rPr lang="tr-TR" sz="1800">
                <a:solidFill>
                  <a:schemeClr val="accent3">
                    <a:lumMod val="25000"/>
                  </a:schemeClr>
                </a:solidFill>
                <a:latin typeface="Abadi" panose="020B0604020104020204" pitchFamily="34" charset="0"/>
                <a:hlinkClick r:id="rId3"/>
              </a:rPr>
              <a:t>https://github.com/AKDG-SMT/Data-Collection-API-Lab/blob/main/lab-jupyter-launch-site-location-v2%20(1).ipynb</a:t>
            </a:r>
            <a:endParaRPr lang="en-US" sz="1800">
              <a:latin typeface="Abadi"/>
            </a:endParaRPr>
          </a:p>
          <a:p>
            <a:endParaRPr lang="en-US" sz="1800">
              <a:latin typeface="Abadi"/>
            </a:endParaRP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marL="0" indent="0">
              <a:buNone/>
            </a:pPr>
            <a:r>
              <a:rPr lang="en-US" sz="2400" b="1">
                <a:latin typeface="Abadi"/>
              </a:rPr>
              <a:t>Plots/Graphs </a:t>
            </a:r>
            <a:r>
              <a:rPr lang="en-US" sz="2400" b="1" smtClean="0">
                <a:latin typeface="Abadi"/>
              </a:rPr>
              <a:t>Added</a:t>
            </a:r>
            <a:endParaRPr lang="tr-TR" sz="2400" b="1" smtClean="0">
              <a:latin typeface="Abadi"/>
            </a:endParaRPr>
          </a:p>
          <a:p>
            <a:pPr marL="0" indent="0">
              <a:buNone/>
            </a:pPr>
            <a:endParaRPr lang="tr-TR" sz="2400" smtClean="0">
              <a:latin typeface="Abadi"/>
            </a:endParaRPr>
          </a:p>
          <a:p>
            <a:pPr lvl="1"/>
            <a:r>
              <a:rPr lang="en-US" sz="2000" b="1" smtClean="0">
                <a:latin typeface="Abadi"/>
              </a:rPr>
              <a:t>Pie </a:t>
            </a:r>
            <a:r>
              <a:rPr lang="en-US" sz="2000" b="1">
                <a:latin typeface="Abadi"/>
              </a:rPr>
              <a:t>Chart</a:t>
            </a:r>
            <a:r>
              <a:rPr lang="en-US" sz="2000">
                <a:latin typeface="Abadi"/>
              </a:rPr>
              <a:t>: A pie chart was included to display the success rates of launches by launch site, color-coded for clarity.</a:t>
            </a:r>
          </a:p>
          <a:p>
            <a:pPr lvl="1"/>
            <a:r>
              <a:rPr lang="en-US" sz="2000" b="1">
                <a:latin typeface="Abadi"/>
              </a:rPr>
              <a:t>Scatter Plot</a:t>
            </a:r>
            <a:r>
              <a:rPr lang="en-US" sz="2000">
                <a:latin typeface="Abadi"/>
              </a:rPr>
              <a:t>: A scatter plot was added to show the relationship between payload mass and landing outcomes, helping to visualize which payloads were more likely to result in a successful landing.</a:t>
            </a:r>
          </a:p>
          <a:p>
            <a:pPr lvl="1"/>
            <a:r>
              <a:rPr lang="en-US" sz="2000" b="1">
                <a:latin typeface="Abadi"/>
              </a:rPr>
              <a:t>Range Slider</a:t>
            </a:r>
            <a:r>
              <a:rPr lang="en-US" sz="2000">
                <a:latin typeface="Abadi"/>
              </a:rPr>
              <a:t>: A range slider was used to filter payload mass dynamically. Users could adjust the range to view data specific to payload masses they are interested in.</a:t>
            </a:r>
          </a:p>
          <a:p>
            <a:pPr lvl="1"/>
            <a:r>
              <a:rPr lang="en-US" sz="2000" b="1">
                <a:latin typeface="Abadi"/>
              </a:rPr>
              <a:t>Dropdown Menu</a:t>
            </a:r>
            <a:r>
              <a:rPr lang="en-US" sz="2000">
                <a:latin typeface="Abadi"/>
              </a:rPr>
              <a:t>: A dropdown was added to allow users to select individual launch sites or view data for all sites simultaneously.</a:t>
            </a: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marL="0" indent="0">
              <a:buNone/>
            </a:pPr>
            <a:r>
              <a:rPr lang="en-US" sz="2400" b="1">
                <a:latin typeface="Abadi"/>
              </a:rPr>
              <a:t>Why </a:t>
            </a:r>
            <a:r>
              <a:rPr lang="en-US" sz="2400" b="1">
                <a:latin typeface="Abadi"/>
              </a:rPr>
              <a:t>Added</a:t>
            </a:r>
            <a:r>
              <a:rPr lang="en-US" sz="2400" smtClean="0">
                <a:latin typeface="Abadi"/>
              </a:rPr>
              <a:t>:</a:t>
            </a:r>
            <a:endParaRPr lang="tr-TR" sz="2400" smtClean="0"/>
          </a:p>
          <a:p>
            <a:pPr marL="0" indent="0">
              <a:buNone/>
            </a:pPr>
            <a:endParaRPr lang="en-US" sz="2400">
              <a:latin typeface="Abadi"/>
            </a:endParaRPr>
          </a:p>
          <a:p>
            <a:pPr lvl="1"/>
            <a:r>
              <a:rPr lang="en-US" sz="2000" b="1">
                <a:latin typeface="Abadi"/>
              </a:rPr>
              <a:t>Pie Chart</a:t>
            </a:r>
            <a:r>
              <a:rPr lang="en-US" sz="2000">
                <a:latin typeface="Abadi"/>
              </a:rPr>
              <a:t>: To give a clear overview of the success distribution across different launch sites, helping stakeholders quickly assess which sites perform better.</a:t>
            </a:r>
          </a:p>
          <a:p>
            <a:pPr lvl="1"/>
            <a:r>
              <a:rPr lang="en-US" sz="2000" b="1">
                <a:latin typeface="Abadi"/>
              </a:rPr>
              <a:t>Scatter Plot</a:t>
            </a:r>
            <a:r>
              <a:rPr lang="en-US" sz="2000">
                <a:latin typeface="Abadi"/>
              </a:rPr>
              <a:t>: To visualize how payload mass affects the likelihood of a successful booster landing, providing insights into optimal payload conditions.</a:t>
            </a:r>
          </a:p>
          <a:p>
            <a:pPr lvl="1"/>
            <a:r>
              <a:rPr lang="en-US" sz="2000" b="1">
                <a:latin typeface="Abadi"/>
              </a:rPr>
              <a:t>Range Slider</a:t>
            </a:r>
            <a:r>
              <a:rPr lang="en-US" sz="2000">
                <a:latin typeface="Abadi"/>
              </a:rPr>
              <a:t>: To make the dashboard interactive, allowing users to filter data based on payload mass ranges, making it easier to explore specific subsets of data.</a:t>
            </a:r>
          </a:p>
          <a:p>
            <a:pPr lvl="1"/>
            <a:r>
              <a:rPr lang="en-US" sz="2000" b="1">
                <a:latin typeface="Abadi"/>
              </a:rPr>
              <a:t>Dropdown Menu</a:t>
            </a:r>
            <a:r>
              <a:rPr lang="en-US" sz="2000">
                <a:latin typeface="Abadi"/>
              </a:rPr>
              <a:t>: To offer flexibility in analyzing data either globally across all launch sites or at a specific site level, catering to different stakeholder needs.</a:t>
            </a: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p>
        </p:txBody>
      </p:sp>
    </p:spTree>
    <p:extLst>
      <p:ext uri="{BB962C8B-B14F-4D97-AF65-F5344CB8AC3E}">
        <p14:creationId xmlns:p14="http://schemas.microsoft.com/office/powerpoint/2010/main" val="1320486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sz="2400" b="1">
                <a:latin typeface="Abadi"/>
              </a:rPr>
              <a:t>Model Building</a:t>
            </a:r>
            <a:r>
              <a:rPr lang="en-US" sz="2400">
                <a:latin typeface="Abadi"/>
              </a:rPr>
              <a:t>: Several classification models were built, </a:t>
            </a:r>
            <a:r>
              <a:rPr lang="en-US" sz="2400">
                <a:latin typeface="Abadi"/>
              </a:rPr>
              <a:t>including</a:t>
            </a:r>
            <a:r>
              <a:rPr lang="en-US" sz="2400" smtClean="0">
                <a:latin typeface="Abadi"/>
              </a:rPr>
              <a:t>:</a:t>
            </a:r>
            <a:endParaRPr lang="tr-TR" sz="2400" smtClean="0"/>
          </a:p>
          <a:p>
            <a:pPr marL="0" indent="0">
              <a:buNone/>
            </a:pPr>
            <a:endParaRPr lang="tr-TR" sz="2400" smtClean="0"/>
          </a:p>
          <a:p>
            <a:pPr lvl="1"/>
            <a:r>
              <a:rPr lang="en-US" sz="2000" b="1" smtClean="0">
                <a:latin typeface="Abadi"/>
              </a:rPr>
              <a:t>Logistic Regression</a:t>
            </a:r>
            <a:endParaRPr lang="en-US" sz="2400">
              <a:latin typeface="Abadi"/>
            </a:endParaRPr>
          </a:p>
          <a:p>
            <a:pPr lvl="1"/>
            <a:r>
              <a:rPr lang="en-US" sz="2000" b="1">
                <a:latin typeface="Abadi"/>
              </a:rPr>
              <a:t>Support Vector Machine (SVM)</a:t>
            </a:r>
            <a:endParaRPr lang="en-US" sz="2000">
              <a:latin typeface="Abadi"/>
            </a:endParaRPr>
          </a:p>
          <a:p>
            <a:pPr lvl="1"/>
            <a:r>
              <a:rPr lang="en-US" sz="2000" b="1">
                <a:latin typeface="Abadi"/>
              </a:rPr>
              <a:t>Decision Tree Classifier</a:t>
            </a:r>
            <a:endParaRPr lang="en-US" sz="2000">
              <a:latin typeface="Abadi"/>
            </a:endParaRPr>
          </a:p>
          <a:p>
            <a:pPr lvl="1"/>
            <a:r>
              <a:rPr lang="en-US" sz="2000" b="1">
                <a:latin typeface="Abadi"/>
              </a:rPr>
              <a:t>K Nearest Neighbors (KNN)</a:t>
            </a:r>
            <a:endParaRPr lang="en-US" sz="2000">
              <a:latin typeface="Abadi"/>
            </a:endParaRPr>
          </a:p>
          <a:p>
            <a:pPr marL="0" indent="0">
              <a:buNone/>
            </a:pPr>
            <a:r>
              <a:rPr lang="en-US" sz="2400" b="1">
                <a:latin typeface="Abadi"/>
              </a:rPr>
              <a:t>Data Preparation</a:t>
            </a:r>
            <a:r>
              <a:rPr lang="en-US" sz="2400">
                <a:latin typeface="Abadi"/>
              </a:rPr>
              <a:t>:The dataset was split into training and test </a:t>
            </a:r>
            <a:r>
              <a:rPr lang="en-US" sz="2400">
                <a:latin typeface="Abadi"/>
              </a:rPr>
              <a:t>sets</a:t>
            </a:r>
            <a:r>
              <a:rPr lang="en-US" sz="2400" smtClean="0">
                <a:latin typeface="Abadi"/>
              </a:rPr>
              <a:t>.</a:t>
            </a:r>
            <a:endParaRPr lang="tr-TR" sz="2400" smtClean="0"/>
          </a:p>
          <a:p>
            <a:pPr marL="0" indent="0">
              <a:buNone/>
            </a:pPr>
            <a:endParaRPr lang="en-US" sz="2400">
              <a:latin typeface="Abadi"/>
            </a:endParaRPr>
          </a:p>
          <a:p>
            <a:pPr lvl="1"/>
            <a:r>
              <a:rPr lang="en-US" sz="2000">
                <a:latin typeface="Abadi"/>
              </a:rPr>
              <a:t>Feature engineering was conducted, including creating a "Class" column representing the first-stage booster landing outcome.</a:t>
            </a:r>
          </a:p>
          <a:p>
            <a:pPr lvl="1"/>
            <a:r>
              <a:rPr lang="en-US" sz="2000">
                <a:latin typeface="Abadi"/>
              </a:rPr>
              <a:t>Data was standardized to ensure all features contributed equally.</a:t>
            </a:r>
          </a:p>
          <a:p>
            <a:endParaRPr lang="en-US">
              <a:latin typeface="Abadi"/>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marL="0" indent="0">
              <a:buNone/>
            </a:pPr>
            <a:r>
              <a:rPr lang="en-US" sz="2400" b="1">
                <a:latin typeface="Abadi"/>
              </a:rPr>
              <a:t>Model </a:t>
            </a:r>
            <a:r>
              <a:rPr lang="en-US" sz="2400" b="1">
                <a:latin typeface="Abadi"/>
              </a:rPr>
              <a:t>Evaluation</a:t>
            </a:r>
            <a:r>
              <a:rPr lang="en-US" sz="2400" smtClean="0">
                <a:latin typeface="Abadi"/>
              </a:rPr>
              <a:t>:</a:t>
            </a:r>
            <a:endParaRPr lang="tr-TR" sz="2400" smtClean="0"/>
          </a:p>
          <a:p>
            <a:pPr lvl="1"/>
            <a:r>
              <a:rPr lang="en-US" sz="2000" smtClean="0">
                <a:latin typeface="Abadi"/>
              </a:rPr>
              <a:t>Accuracy </a:t>
            </a:r>
            <a:r>
              <a:rPr lang="en-US" sz="2000">
                <a:latin typeface="Abadi"/>
              </a:rPr>
              <a:t>scores were calculated for each model using the test data. Confusion matrices were generated to identify misclassifications.</a:t>
            </a:r>
          </a:p>
          <a:p>
            <a:pPr lvl="1"/>
            <a:r>
              <a:rPr lang="en-US" sz="2000">
                <a:latin typeface="Abadi"/>
              </a:rPr>
              <a:t>The models were evaluated based on accuracy and the confusion matrix results, highlighting false positives and negatives.</a:t>
            </a:r>
          </a:p>
          <a:p>
            <a:pPr marL="0" indent="0">
              <a:buNone/>
            </a:pPr>
            <a:r>
              <a:rPr lang="en-US" sz="2400" b="1">
                <a:latin typeface="Abadi"/>
              </a:rPr>
              <a:t>Model </a:t>
            </a:r>
            <a:r>
              <a:rPr lang="en-US" sz="2400" b="1">
                <a:latin typeface="Abadi"/>
              </a:rPr>
              <a:t>Improvement</a:t>
            </a:r>
            <a:r>
              <a:rPr lang="en-US" sz="2400" smtClean="0">
                <a:latin typeface="Abadi"/>
              </a:rPr>
              <a:t>:</a:t>
            </a:r>
            <a:endParaRPr lang="tr-TR" sz="2400" smtClean="0"/>
          </a:p>
          <a:p>
            <a:pPr lvl="1"/>
            <a:r>
              <a:rPr lang="en-US" sz="2000" smtClean="0">
                <a:latin typeface="Abadi"/>
              </a:rPr>
              <a:t>Hyperparameter </a:t>
            </a:r>
            <a:r>
              <a:rPr lang="en-US" sz="2000">
                <a:latin typeface="Abadi"/>
              </a:rPr>
              <a:t>tuning was performed using </a:t>
            </a:r>
            <a:r>
              <a:rPr lang="en-US" sz="2000" b="1">
                <a:latin typeface="Abadi"/>
              </a:rPr>
              <a:t>GridSearchCV</a:t>
            </a:r>
            <a:r>
              <a:rPr lang="en-US" sz="2000">
                <a:latin typeface="Abadi"/>
              </a:rPr>
              <a:t> to find the best parameter combinations for each model.</a:t>
            </a:r>
          </a:p>
          <a:p>
            <a:pPr marL="0" indent="0">
              <a:buNone/>
            </a:pPr>
            <a:r>
              <a:rPr lang="en-US" sz="2400" b="1">
                <a:latin typeface="Abadi"/>
              </a:rPr>
              <a:t>Best </a:t>
            </a:r>
            <a:r>
              <a:rPr lang="en-US" sz="2400" b="1">
                <a:latin typeface="Abadi"/>
              </a:rPr>
              <a:t>Model</a:t>
            </a:r>
            <a:r>
              <a:rPr lang="en-US" sz="2400" smtClean="0">
                <a:latin typeface="Abadi"/>
              </a:rPr>
              <a:t>:</a:t>
            </a:r>
            <a:endParaRPr lang="tr-TR" sz="2400" smtClean="0"/>
          </a:p>
          <a:p>
            <a:pPr lvl="1"/>
            <a:r>
              <a:rPr lang="en-US" sz="2000" smtClean="0">
                <a:latin typeface="Abadi"/>
              </a:rPr>
              <a:t>After </a:t>
            </a:r>
            <a:r>
              <a:rPr lang="en-US" sz="2000">
                <a:latin typeface="Abadi"/>
              </a:rPr>
              <a:t>tuning, the </a:t>
            </a:r>
            <a:r>
              <a:rPr lang="en-US" sz="2000" b="1">
                <a:latin typeface="Abadi"/>
              </a:rPr>
              <a:t>Logistic Regression</a:t>
            </a:r>
            <a:r>
              <a:rPr lang="en-US" sz="2000">
                <a:latin typeface="Abadi"/>
              </a:rPr>
              <a:t> model achieved the highest accuracy and was selected as the best-performing model, with an accuracy of </a:t>
            </a:r>
            <a:r>
              <a:rPr lang="en-US" sz="2000" b="1">
                <a:latin typeface="Abadi"/>
              </a:rPr>
              <a:t>83.33</a:t>
            </a:r>
            <a:r>
              <a:rPr lang="en-US" sz="2000" b="1" smtClean="0">
                <a:latin typeface="Abadi"/>
              </a:rPr>
              <a:t>%</a:t>
            </a:r>
            <a:r>
              <a:rPr lang="en-US" sz="2000" smtClean="0">
                <a:latin typeface="Abadi"/>
              </a:rPr>
              <a:t>.</a:t>
            </a:r>
            <a:endParaRPr lang="tr-TR"/>
          </a:p>
          <a:p>
            <a:pPr marL="0" indent="0">
              <a:buNone/>
            </a:pPr>
            <a:r>
              <a:rPr lang="tr-TR" sz="2400" b="1" smtClean="0">
                <a:latin typeface="Abadi"/>
              </a:rPr>
              <a:t>GitHub</a:t>
            </a:r>
            <a:r>
              <a:rPr lang="tr-TR" sz="2400" b="1">
                <a:latin typeface="Abadi"/>
              </a:rPr>
              <a:t>: </a:t>
            </a:r>
            <a:r>
              <a:rPr lang="tr-TR" sz="2400">
                <a:latin typeface="Abadi"/>
                <a:hlinkClick r:id="rId3"/>
              </a:rPr>
              <a:t>https://github.com/AKDG-SMT/Data-Collection-API-Lab/blob/main/SpaceX-Machine-Learning-Prediction-Part-5-v1%20(1).ipynb</a:t>
            </a:r>
            <a:endParaRPr lang="tr-TR" sz="2400">
              <a:latin typeface="Abadi"/>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213200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10444486" cy="3952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a:solidFill>
                  <a:schemeClr val="accent3">
                    <a:lumMod val="25000"/>
                  </a:schemeClr>
                </a:solidFill>
                <a:latin typeface="Abadi"/>
              </a:rPr>
              <a:t>Visualizations revealed that payload mass and orbit type are strong indicators of launch success. Certain launch sites had significantly higher success rates compared to others, such as KSC </a:t>
            </a:r>
            <a:r>
              <a:rPr lang="en-US" sz="2400">
                <a:solidFill>
                  <a:schemeClr val="accent3">
                    <a:lumMod val="25000"/>
                  </a:schemeClr>
                </a:solidFill>
                <a:latin typeface="Abadi"/>
              </a:rPr>
              <a:t>LC-39A</a:t>
            </a:r>
            <a:r>
              <a:rPr lang="en-US" sz="2400" smtClean="0">
                <a:solidFill>
                  <a:schemeClr val="accent3">
                    <a:lumMod val="25000"/>
                  </a:schemeClr>
                </a:solidFill>
                <a:latin typeface="Abadi"/>
              </a:rPr>
              <a:t>.</a:t>
            </a:r>
            <a:endParaRPr lang="tr-TR" sz="2400" smtClean="0">
              <a:solidFill>
                <a:schemeClr val="accent3">
                  <a:lumMod val="25000"/>
                </a:schemeClr>
              </a:solidFill>
              <a:latin typeface="Abadi" panose="020B0604020104020204" pitchFamily="34" charset="0"/>
            </a:endParaRPr>
          </a:p>
          <a:p>
            <a:pPr>
              <a:lnSpc>
                <a:spcPct val="100000"/>
              </a:lnSpc>
              <a:spcBef>
                <a:spcPts val="1400"/>
              </a:spcBef>
            </a:pPr>
            <a:endParaRPr lang="tr-TR" sz="2400" smtClean="0">
              <a:solidFill>
                <a:schemeClr val="accent3">
                  <a:lumMod val="25000"/>
                </a:schemeClr>
              </a:solidFill>
              <a:latin typeface="Abadi"/>
            </a:endParaRPr>
          </a:p>
          <a:p>
            <a:pPr>
              <a:lnSpc>
                <a:spcPct val="100000"/>
              </a:lnSpc>
              <a:spcBef>
                <a:spcPts val="1400"/>
              </a:spcBef>
            </a:pPr>
            <a:r>
              <a:rPr lang="en-US" sz="2400" smtClean="0">
                <a:solidFill>
                  <a:schemeClr val="accent3">
                    <a:lumMod val="25000"/>
                  </a:schemeClr>
                </a:solidFill>
                <a:latin typeface="Abadi"/>
              </a:rPr>
              <a:t>The </a:t>
            </a:r>
            <a:r>
              <a:rPr lang="en-US" sz="2400">
                <a:solidFill>
                  <a:schemeClr val="accent3">
                    <a:lumMod val="25000"/>
                  </a:schemeClr>
                </a:solidFill>
                <a:latin typeface="Abadi"/>
              </a:rPr>
              <a:t>final Logistic Regression model achieved an accuracy of 83.33% in predicting the success of a first-stage booster landing. Confusion matrix analysis revealed some false positives, but the model provided valuable predictive insights for SpaceY’s competitive strategy </a:t>
            </a:r>
            <a:r>
              <a:rPr lang="en-US" sz="2400">
                <a:solidFill>
                  <a:schemeClr val="accent3">
                    <a:lumMod val="25000"/>
                  </a:schemeClr>
                </a:solidFill>
                <a:latin typeface="Abadi"/>
              </a:rPr>
              <a:t>against </a:t>
            </a:r>
            <a:r>
              <a:rPr lang="en-US" sz="2400" smtClean="0">
                <a:solidFill>
                  <a:schemeClr val="accent3">
                    <a:lumMod val="25000"/>
                  </a:schemeClr>
                </a:solidFill>
                <a:latin typeface="Abadi"/>
              </a:rPr>
              <a:t>SpaceX</a:t>
            </a:r>
            <a:r>
              <a:rPr lang="tr-TR" sz="2400" smtClean="0">
                <a:solidFill>
                  <a:schemeClr val="accent3">
                    <a:lumMod val="25000"/>
                  </a:schemeClr>
                </a:solidFill>
                <a:latin typeface="Abadi" panose="020B0604020104020204" pitchFamily="34" charset="0"/>
              </a:rPr>
              <a:t>.</a:t>
            </a:r>
            <a:endParaRPr lang="en-US" sz="2400">
              <a:latin typeface="Abadi"/>
            </a:endParaRPr>
          </a:p>
          <a:p>
            <a:pPr marL="457200" lvl="1" indent="0">
              <a:buNone/>
            </a:pPr>
            <a:endParaRPr lang="en-US">
              <a:latin typeface="Abadi"/>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8215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 Visualize the relationship between Flight Number and Launch Site</a:t>
            </a:r>
            <a:endParaRPr lang="en-US">
              <a:solidFill>
                <a:srgbClr val="0B49CB"/>
              </a:solidFill>
            </a:endParaRPr>
          </a:p>
        </p:txBody>
      </p:sp>
      <p:pic>
        <p:nvPicPr>
          <p:cNvPr id="5" name="Picture 4">
            <a:extLst>
              <a:ext uri="{FF2B5EF4-FFF2-40B4-BE49-F238E27FC236}">
                <a16:creationId xmlns:a16="http://schemas.microsoft.com/office/drawing/2014/main" xmlns="" id="{A5667367-FB2A-99E5-19B7-D2DBA7D8F39C}"/>
              </a:ext>
            </a:extLst>
          </p:cNvPr>
          <p:cNvPicPr>
            <a:picLocks noChangeAspect="1"/>
          </p:cNvPicPr>
          <p:nvPr/>
        </p:nvPicPr>
        <p:blipFill>
          <a:blip r:embed="rId3"/>
          <a:stretch>
            <a:fillRect/>
          </a:stretch>
        </p:blipFill>
        <p:spPr>
          <a:xfrm>
            <a:off x="3524250" y="1475049"/>
            <a:ext cx="5143500" cy="4657725"/>
          </a:xfrm>
          <a:prstGeom prst="rect">
            <a:avLst/>
          </a:prstGeom>
        </p:spPr>
      </p:pic>
      <p:sp>
        <p:nvSpPr>
          <p:cNvPr id="6" name="Text Placeholder 2">
            <a:extLst>
              <a:ext uri="{FF2B5EF4-FFF2-40B4-BE49-F238E27FC236}">
                <a16:creationId xmlns:a16="http://schemas.microsoft.com/office/drawing/2014/main" xmlns="" id="{82304909-7804-669B-39B0-BF834F6B8010}"/>
              </a:ext>
            </a:extLst>
          </p:cNvPr>
          <p:cNvSpPr txBox="1">
            <a:spLocks/>
          </p:cNvSpPr>
          <p:nvPr/>
        </p:nvSpPr>
        <p:spPr>
          <a:xfrm>
            <a:off x="2065411" y="628702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a:t>Insight</a:t>
            </a:r>
            <a:r>
              <a:rPr lang="en-US" sz="2000"/>
              <a:t>: VAFB SLC 4E and KSC LC 39A Launch Sites have high success rates</a:t>
            </a:r>
          </a:p>
        </p:txBody>
      </p:sp>
    </p:spTree>
    <p:extLst>
      <p:ext uri="{BB962C8B-B14F-4D97-AF65-F5344CB8AC3E}">
        <p14:creationId xmlns:p14="http://schemas.microsoft.com/office/powerpoint/2010/main" val="3120674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8215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 </a:t>
            </a:r>
          </a:p>
          <a:p>
            <a:r>
              <a:rPr lang="en-US">
                <a:solidFill>
                  <a:srgbClr val="0B49CB"/>
                </a:solidFill>
                <a:latin typeface="Abadi"/>
              </a:rPr>
              <a:t>Visualize the relationship between Payload and Launch Site</a:t>
            </a:r>
            <a:endParaRPr lang="en-US">
              <a:solidFill>
                <a:srgbClr val="0B49CB"/>
              </a:solidFill>
            </a:endParaRPr>
          </a:p>
        </p:txBody>
      </p:sp>
      <p:pic>
        <p:nvPicPr>
          <p:cNvPr id="3" name="Picture 2">
            <a:extLst>
              <a:ext uri="{FF2B5EF4-FFF2-40B4-BE49-F238E27FC236}">
                <a16:creationId xmlns:a16="http://schemas.microsoft.com/office/drawing/2014/main" xmlns="" id="{3D1B0CD8-EB43-A6F3-21B7-ABD93901795D}"/>
              </a:ext>
            </a:extLst>
          </p:cNvPr>
          <p:cNvPicPr>
            <a:picLocks noChangeAspect="1"/>
          </p:cNvPicPr>
          <p:nvPr/>
        </p:nvPicPr>
        <p:blipFill>
          <a:blip r:embed="rId3"/>
          <a:stretch>
            <a:fillRect/>
          </a:stretch>
        </p:blipFill>
        <p:spPr>
          <a:xfrm>
            <a:off x="2986087" y="1371600"/>
            <a:ext cx="6219825" cy="4114800"/>
          </a:xfrm>
          <a:prstGeom prst="rect">
            <a:avLst/>
          </a:prstGeom>
        </p:spPr>
      </p:pic>
      <p:sp>
        <p:nvSpPr>
          <p:cNvPr id="6" name="Text Placeholder 2">
            <a:extLst>
              <a:ext uri="{FF2B5EF4-FFF2-40B4-BE49-F238E27FC236}">
                <a16:creationId xmlns:a16="http://schemas.microsoft.com/office/drawing/2014/main" xmlns="" id="{A5CDB598-C84E-00B1-A616-F67ED50738C0}"/>
              </a:ext>
            </a:extLst>
          </p:cNvPr>
          <p:cNvSpPr txBox="1">
            <a:spLocks/>
          </p:cNvSpPr>
          <p:nvPr/>
        </p:nvSpPr>
        <p:spPr>
          <a:xfrm>
            <a:off x="1485899" y="5634497"/>
            <a:ext cx="92202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a:t>Insight</a:t>
            </a:r>
            <a:r>
              <a:rPr lang="en-US" sz="2000"/>
              <a:t>: Very high success rate when Payload Mass is between [2000,5000]. Payload Mass above 8000 also has high success rate, but low statistical significance.</a:t>
            </a:r>
          </a:p>
        </p:txBody>
      </p:sp>
    </p:spTree>
    <p:extLst>
      <p:ext uri="{BB962C8B-B14F-4D97-AF65-F5344CB8AC3E}">
        <p14:creationId xmlns:p14="http://schemas.microsoft.com/office/powerpoint/2010/main" val="3386008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8215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 </a:t>
            </a:r>
          </a:p>
          <a:p>
            <a:r>
              <a:rPr lang="en-US">
                <a:solidFill>
                  <a:srgbClr val="0B49CB"/>
                </a:solidFill>
                <a:latin typeface="Abadi"/>
              </a:rPr>
              <a:t>Visualize the relationship between success rate of each orbit type </a:t>
            </a:r>
            <a:endParaRPr lang="en-US">
              <a:solidFill>
                <a:srgbClr val="0B49CB"/>
              </a:solidFill>
            </a:endParaRPr>
          </a:p>
        </p:txBody>
      </p:sp>
      <p:pic>
        <p:nvPicPr>
          <p:cNvPr id="5" name="Picture 4">
            <a:extLst>
              <a:ext uri="{FF2B5EF4-FFF2-40B4-BE49-F238E27FC236}">
                <a16:creationId xmlns:a16="http://schemas.microsoft.com/office/drawing/2014/main" xmlns="" id="{F5B92E6E-BE68-810F-6C7A-468A1104FEC2}"/>
              </a:ext>
            </a:extLst>
          </p:cNvPr>
          <p:cNvPicPr>
            <a:picLocks noChangeAspect="1"/>
          </p:cNvPicPr>
          <p:nvPr/>
        </p:nvPicPr>
        <p:blipFill>
          <a:blip r:embed="rId3"/>
          <a:stretch>
            <a:fillRect/>
          </a:stretch>
        </p:blipFill>
        <p:spPr>
          <a:xfrm>
            <a:off x="3395662" y="1499236"/>
            <a:ext cx="5400675" cy="4114800"/>
          </a:xfrm>
          <a:prstGeom prst="rect">
            <a:avLst/>
          </a:prstGeom>
        </p:spPr>
      </p:pic>
      <p:sp>
        <p:nvSpPr>
          <p:cNvPr id="6" name="Text Placeholder 2">
            <a:extLst>
              <a:ext uri="{FF2B5EF4-FFF2-40B4-BE49-F238E27FC236}">
                <a16:creationId xmlns:a16="http://schemas.microsoft.com/office/drawing/2014/main" xmlns="" id="{2A23BAF5-5BF8-2231-3988-4498254E8EFD}"/>
              </a:ext>
            </a:extLst>
          </p:cNvPr>
          <p:cNvSpPr txBox="1">
            <a:spLocks/>
          </p:cNvSpPr>
          <p:nvPr/>
        </p:nvSpPr>
        <p:spPr>
          <a:xfrm>
            <a:off x="2065411" y="565828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a:t>Insight</a:t>
            </a:r>
            <a:r>
              <a:rPr lang="en-US" sz="2000"/>
              <a:t>: ES-L1, GEO, HEO, SSO, VLEO Orbits has high success rate. But this has not considered statistical significance. </a:t>
            </a:r>
          </a:p>
        </p:txBody>
      </p:sp>
    </p:spTree>
    <p:extLst>
      <p:ext uri="{BB962C8B-B14F-4D97-AF65-F5344CB8AC3E}">
        <p14:creationId xmlns:p14="http://schemas.microsoft.com/office/powerpoint/2010/main" val="3861761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186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 </a:t>
            </a:r>
          </a:p>
          <a:p>
            <a:r>
              <a:rPr lang="en-US">
                <a:solidFill>
                  <a:srgbClr val="0B49CB"/>
                </a:solidFill>
                <a:latin typeface="Abadi"/>
              </a:rPr>
              <a:t>Visualize the relationship between Flight Number and Orbit type</a:t>
            </a:r>
            <a:endParaRPr lang="en-US">
              <a:solidFill>
                <a:srgbClr val="0B49CB"/>
              </a:solidFill>
            </a:endParaRPr>
          </a:p>
        </p:txBody>
      </p:sp>
      <p:pic>
        <p:nvPicPr>
          <p:cNvPr id="3" name="Picture 2">
            <a:extLst>
              <a:ext uri="{FF2B5EF4-FFF2-40B4-BE49-F238E27FC236}">
                <a16:creationId xmlns:a16="http://schemas.microsoft.com/office/drawing/2014/main" xmlns="" id="{C4F9D321-F056-40EC-B4B0-F2F53E61C28F}"/>
              </a:ext>
            </a:extLst>
          </p:cNvPr>
          <p:cNvPicPr>
            <a:picLocks noChangeAspect="1"/>
          </p:cNvPicPr>
          <p:nvPr/>
        </p:nvPicPr>
        <p:blipFill>
          <a:blip r:embed="rId3"/>
          <a:stretch>
            <a:fillRect/>
          </a:stretch>
        </p:blipFill>
        <p:spPr>
          <a:xfrm>
            <a:off x="3314700" y="1371600"/>
            <a:ext cx="5562600" cy="4114800"/>
          </a:xfrm>
          <a:prstGeom prst="rect">
            <a:avLst/>
          </a:prstGeom>
        </p:spPr>
      </p:pic>
      <p:sp>
        <p:nvSpPr>
          <p:cNvPr id="6" name="Text Placeholder 2">
            <a:extLst>
              <a:ext uri="{FF2B5EF4-FFF2-40B4-BE49-F238E27FC236}">
                <a16:creationId xmlns:a16="http://schemas.microsoft.com/office/drawing/2014/main" xmlns="" id="{24E6A531-7815-4112-1C64-9E61B24EDB27}"/>
              </a:ext>
            </a:extLst>
          </p:cNvPr>
          <p:cNvSpPr txBox="1">
            <a:spLocks/>
          </p:cNvSpPr>
          <p:nvPr/>
        </p:nvSpPr>
        <p:spPr>
          <a:xfrm>
            <a:off x="2065411" y="565828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a:t>Insight</a:t>
            </a:r>
            <a:r>
              <a:rPr lang="en-US" sz="2000"/>
              <a:t>: LEO Orbit option has improved success rate over time. </a:t>
            </a:r>
          </a:p>
        </p:txBody>
      </p:sp>
    </p:spTree>
    <p:extLst>
      <p:ext uri="{BB962C8B-B14F-4D97-AF65-F5344CB8AC3E}">
        <p14:creationId xmlns:p14="http://schemas.microsoft.com/office/powerpoint/2010/main" val="2585177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313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 </a:t>
            </a:r>
          </a:p>
          <a:p>
            <a:r>
              <a:rPr lang="en-US">
                <a:solidFill>
                  <a:srgbClr val="0B49CB"/>
                </a:solidFill>
                <a:latin typeface="Abadi"/>
              </a:rPr>
              <a:t>Visualize the relationship between Payload and Orbit type</a:t>
            </a:r>
            <a:endParaRPr lang="en-US">
              <a:solidFill>
                <a:srgbClr val="0B49CB"/>
              </a:solidFill>
            </a:endParaRPr>
          </a:p>
        </p:txBody>
      </p:sp>
      <p:pic>
        <p:nvPicPr>
          <p:cNvPr id="5" name="Picture 4">
            <a:extLst>
              <a:ext uri="{FF2B5EF4-FFF2-40B4-BE49-F238E27FC236}">
                <a16:creationId xmlns:a16="http://schemas.microsoft.com/office/drawing/2014/main" xmlns="" id="{66B45A53-513A-4AE1-956F-4AC398CC62E6}"/>
              </a:ext>
            </a:extLst>
          </p:cNvPr>
          <p:cNvPicPr>
            <a:picLocks noChangeAspect="1"/>
          </p:cNvPicPr>
          <p:nvPr/>
        </p:nvPicPr>
        <p:blipFill>
          <a:blip r:embed="rId3"/>
          <a:stretch>
            <a:fillRect/>
          </a:stretch>
        </p:blipFill>
        <p:spPr>
          <a:xfrm>
            <a:off x="770011" y="1371600"/>
            <a:ext cx="5667375" cy="4114800"/>
          </a:xfrm>
          <a:prstGeom prst="rect">
            <a:avLst/>
          </a:prstGeom>
        </p:spPr>
      </p:pic>
      <p:sp>
        <p:nvSpPr>
          <p:cNvPr id="6" name="Text Placeholder 2">
            <a:extLst>
              <a:ext uri="{FF2B5EF4-FFF2-40B4-BE49-F238E27FC236}">
                <a16:creationId xmlns:a16="http://schemas.microsoft.com/office/drawing/2014/main" xmlns="" id="{D69EBF32-E23C-C117-3CA8-FF6205922E6B}"/>
              </a:ext>
            </a:extLst>
          </p:cNvPr>
          <p:cNvSpPr txBox="1">
            <a:spLocks/>
          </p:cNvSpPr>
          <p:nvPr/>
        </p:nvSpPr>
        <p:spPr>
          <a:xfrm>
            <a:off x="6573911" y="2206841"/>
            <a:ext cx="5338689" cy="244431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a:t>Insight: </a:t>
            </a:r>
            <a:r>
              <a:rPr lang="en-US" sz="2000"/>
              <a:t>In the case of heavy payloads, the successful landing or positive landing rate is more favourable for PO, LEO and ISS. However, for GTO, it is not possible to distinguish between the positive landing rate and the negative landing (unsuccessful mission) with the same degree of clarity.</a:t>
            </a:r>
            <a:endParaRPr lang="en-US" sz="2000"/>
          </a:p>
        </p:txBody>
      </p:sp>
    </p:spTree>
    <p:extLst>
      <p:ext uri="{BB962C8B-B14F-4D97-AF65-F5344CB8AC3E}">
        <p14:creationId xmlns:p14="http://schemas.microsoft.com/office/powerpoint/2010/main" val="232220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49"/>
            <a:ext cx="10515600" cy="78215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EDA: </a:t>
            </a:r>
          </a:p>
          <a:p>
            <a:r>
              <a:rPr lang="en-US">
                <a:solidFill>
                  <a:srgbClr val="0B49CB"/>
                </a:solidFill>
                <a:latin typeface="Abadi"/>
              </a:rPr>
              <a:t>Visualize the launch success yearly trend</a:t>
            </a:r>
            <a:endParaRPr lang="en-US">
              <a:solidFill>
                <a:srgbClr val="0B49CB"/>
              </a:solidFill>
            </a:endParaRPr>
          </a:p>
        </p:txBody>
      </p:sp>
      <p:pic>
        <p:nvPicPr>
          <p:cNvPr id="3" name="Picture 2">
            <a:extLst>
              <a:ext uri="{FF2B5EF4-FFF2-40B4-BE49-F238E27FC236}">
                <a16:creationId xmlns:a16="http://schemas.microsoft.com/office/drawing/2014/main" xmlns="" id="{9948FD3B-AB69-1DD0-5706-832D9ABD3738}"/>
              </a:ext>
            </a:extLst>
          </p:cNvPr>
          <p:cNvPicPr>
            <a:picLocks noChangeAspect="1"/>
          </p:cNvPicPr>
          <p:nvPr/>
        </p:nvPicPr>
        <p:blipFill>
          <a:blip r:embed="rId3"/>
          <a:stretch>
            <a:fillRect/>
          </a:stretch>
        </p:blipFill>
        <p:spPr>
          <a:xfrm>
            <a:off x="3395662" y="1371600"/>
            <a:ext cx="5400675" cy="4114800"/>
          </a:xfrm>
          <a:prstGeom prst="rect">
            <a:avLst/>
          </a:prstGeom>
        </p:spPr>
      </p:pic>
      <p:sp>
        <p:nvSpPr>
          <p:cNvPr id="6" name="Text Placeholder 2">
            <a:extLst>
              <a:ext uri="{FF2B5EF4-FFF2-40B4-BE49-F238E27FC236}">
                <a16:creationId xmlns:a16="http://schemas.microsoft.com/office/drawing/2014/main" xmlns="" id="{133A2F5C-3629-9CA9-3410-D245DA4A6B3C}"/>
              </a:ext>
            </a:extLst>
          </p:cNvPr>
          <p:cNvSpPr txBox="1">
            <a:spLocks/>
          </p:cNvSpPr>
          <p:nvPr/>
        </p:nvSpPr>
        <p:spPr>
          <a:xfrm>
            <a:off x="2065411" y="565828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a:t>Insight</a:t>
            </a:r>
            <a:r>
              <a:rPr lang="en-US" sz="2000"/>
              <a:t>: The success rate since 2013 kept increasing till 2017 (stable in 2014) and after 2015 it started increasing.</a:t>
            </a:r>
          </a:p>
        </p:txBody>
      </p:sp>
    </p:spTree>
    <p:extLst>
      <p:ext uri="{BB962C8B-B14F-4D97-AF65-F5344CB8AC3E}">
        <p14:creationId xmlns:p14="http://schemas.microsoft.com/office/powerpoint/2010/main" val="2922199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6" name="Picture 5" descr="A black rectangular object with a black line&#10;&#10;Description automatically generated">
            <a:extLst>
              <a:ext uri="{FF2B5EF4-FFF2-40B4-BE49-F238E27FC236}">
                <a16:creationId xmlns:a16="http://schemas.microsoft.com/office/drawing/2014/main" xmlns="" id="{D7BE458D-247F-110B-A7A5-10FDB5EA90F3}"/>
              </a:ext>
            </a:extLst>
          </p:cNvPr>
          <p:cNvPicPr>
            <a:picLocks noChangeAspect="1"/>
          </p:cNvPicPr>
          <p:nvPr/>
        </p:nvPicPr>
        <p:blipFill>
          <a:blip r:embed="rId2"/>
          <a:stretch>
            <a:fillRect/>
          </a:stretch>
        </p:blipFill>
        <p:spPr>
          <a:xfrm>
            <a:off x="0" y="2009339"/>
            <a:ext cx="12192000" cy="2839323"/>
          </a:xfrm>
          <a:prstGeom prst="rect">
            <a:avLst/>
          </a:prstGeom>
        </p:spPr>
      </p:pic>
    </p:spTree>
    <p:extLst>
      <p:ext uri="{BB962C8B-B14F-4D97-AF65-F5344CB8AC3E}">
        <p14:creationId xmlns:p14="http://schemas.microsoft.com/office/powerpoint/2010/main" val="1943936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xmlns="" id="{6D956CD3-0B1D-E39E-34C6-3788AB1C8805}"/>
              </a:ext>
            </a:extLst>
          </p:cNvPr>
          <p:cNvPicPr>
            <a:picLocks noChangeAspect="1"/>
          </p:cNvPicPr>
          <p:nvPr/>
        </p:nvPicPr>
        <p:blipFill>
          <a:blip r:embed="rId2"/>
          <a:stretch>
            <a:fillRect/>
          </a:stretch>
        </p:blipFill>
        <p:spPr>
          <a:xfrm>
            <a:off x="0" y="2009339"/>
            <a:ext cx="12192000" cy="2839323"/>
          </a:xfrm>
          <a:prstGeom prst="rect">
            <a:avLst/>
          </a:prstGeom>
        </p:spPr>
      </p:pic>
    </p:spTree>
    <p:extLst>
      <p:ext uri="{BB962C8B-B14F-4D97-AF65-F5344CB8AC3E}">
        <p14:creationId xmlns:p14="http://schemas.microsoft.com/office/powerpoint/2010/main" val="542482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descr="A black rectangular object with a black stripe&#10;&#10;Description automatically generated">
            <a:extLst>
              <a:ext uri="{FF2B5EF4-FFF2-40B4-BE49-F238E27FC236}">
                <a16:creationId xmlns:a16="http://schemas.microsoft.com/office/drawing/2014/main" xmlns="" id="{664B0D6A-DF24-0F09-8733-0452542E0F01}"/>
              </a:ext>
            </a:extLst>
          </p:cNvPr>
          <p:cNvPicPr>
            <a:picLocks noChangeAspect="1"/>
          </p:cNvPicPr>
          <p:nvPr/>
        </p:nvPicPr>
        <p:blipFill>
          <a:blip r:embed="rId2"/>
          <a:stretch>
            <a:fillRect/>
          </a:stretch>
        </p:blipFill>
        <p:spPr>
          <a:xfrm>
            <a:off x="0" y="2321533"/>
            <a:ext cx="12192000" cy="2214935"/>
          </a:xfrm>
          <a:prstGeom prst="rect">
            <a:avLst/>
          </a:prstGeom>
        </p:spPr>
      </p:pic>
    </p:spTree>
    <p:extLst>
      <p:ext uri="{BB962C8B-B14F-4D97-AF65-F5344CB8AC3E}">
        <p14:creationId xmlns:p14="http://schemas.microsoft.com/office/powerpoint/2010/main" val="1063962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6" name="Picture 5" descr="A black rectangular object with a black rectangle in the middle&#10;&#10;Description automatically generated">
            <a:extLst>
              <a:ext uri="{FF2B5EF4-FFF2-40B4-BE49-F238E27FC236}">
                <a16:creationId xmlns:a16="http://schemas.microsoft.com/office/drawing/2014/main" xmlns="" id="{3A7D3BA9-AB24-BCA9-C610-49D238FE3809}"/>
              </a:ext>
            </a:extLst>
          </p:cNvPr>
          <p:cNvPicPr>
            <a:picLocks noChangeAspect="1"/>
          </p:cNvPicPr>
          <p:nvPr/>
        </p:nvPicPr>
        <p:blipFill>
          <a:blip r:embed="rId2"/>
          <a:stretch>
            <a:fillRect/>
          </a:stretch>
        </p:blipFill>
        <p:spPr>
          <a:xfrm>
            <a:off x="0" y="2321533"/>
            <a:ext cx="12192000" cy="2214935"/>
          </a:xfrm>
          <a:prstGeom prst="rect">
            <a:avLst/>
          </a:prstGeom>
        </p:spPr>
      </p:pic>
    </p:spTree>
    <p:extLst>
      <p:ext uri="{BB962C8B-B14F-4D97-AF65-F5344CB8AC3E}">
        <p14:creationId xmlns:p14="http://schemas.microsoft.com/office/powerpoint/2010/main" val="788420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936826"/>
            <a:ext cx="9321170" cy="35772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project focused on predicting whether the first stage of SpaceX’s Falcon 9 rockets would successfully land. Data collection was conducted using the SpaceX API and web scraping techniques, followed by data analysis using various machine learning algorithms. The prediction models achieved an accuracy rate of 83.3</a:t>
            </a:r>
            <a:r>
              <a:rPr lang="en-US" sz="2200" smtClean="0">
                <a:solidFill>
                  <a:schemeClr val="accent3">
                    <a:lumMod val="25000"/>
                  </a:schemeClr>
                </a:solidFill>
                <a:latin typeface="Abadi" panose="020B0604020104020204" pitchFamily="34" charset="0"/>
              </a:rPr>
              <a:t>%.</a:t>
            </a:r>
            <a:endParaRPr lang="tr-TR"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The </a:t>
            </a:r>
            <a:r>
              <a:rPr lang="en-US" sz="2200">
                <a:solidFill>
                  <a:schemeClr val="accent3">
                    <a:lumMod val="25000"/>
                  </a:schemeClr>
                </a:solidFill>
                <a:latin typeface="Abadi" panose="020B0604020104020204" pitchFamily="34" charset="0"/>
              </a:rPr>
              <a:t>models predicted the success rate of first-stage rocket landings with 83.3% accuracy. These predictions enable SpaceY to present more strategic offers against SpaceX, providing a competitive advantage in the commercial space industry.</a:t>
            </a:r>
            <a:endParaRPr lang="en-US" sz="22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xmlns="" id="{5C743D3D-1692-A243-AB40-D8547BAA1C27}"/>
              </a:ext>
            </a:extLst>
          </p:cNvPr>
          <p:cNvPicPr>
            <a:picLocks noChangeAspect="1"/>
          </p:cNvPicPr>
          <p:nvPr/>
        </p:nvPicPr>
        <p:blipFill>
          <a:blip r:embed="rId2"/>
          <a:stretch>
            <a:fillRect/>
          </a:stretch>
        </p:blipFill>
        <p:spPr>
          <a:xfrm>
            <a:off x="0" y="2219006"/>
            <a:ext cx="12192000" cy="2419987"/>
          </a:xfrm>
          <a:prstGeom prst="rect">
            <a:avLst/>
          </a:prstGeom>
        </p:spPr>
      </p:pic>
    </p:spTree>
    <p:extLst>
      <p:ext uri="{BB962C8B-B14F-4D97-AF65-F5344CB8AC3E}">
        <p14:creationId xmlns:p14="http://schemas.microsoft.com/office/powerpoint/2010/main" val="1295668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xmlns="" id="{9F1D12EE-E83E-5223-21A3-C7A2B91FDADF}"/>
              </a:ext>
            </a:extLst>
          </p:cNvPr>
          <p:cNvPicPr>
            <a:picLocks noChangeAspect="1"/>
          </p:cNvPicPr>
          <p:nvPr/>
        </p:nvPicPr>
        <p:blipFill>
          <a:blip r:embed="rId2"/>
          <a:stretch>
            <a:fillRect/>
          </a:stretch>
        </p:blipFill>
        <p:spPr>
          <a:xfrm>
            <a:off x="0" y="2154769"/>
            <a:ext cx="12192000" cy="2548462"/>
          </a:xfrm>
          <a:prstGeom prst="rect">
            <a:avLst/>
          </a:prstGeom>
        </p:spPr>
      </p:pic>
    </p:spTree>
    <p:extLst>
      <p:ext uri="{BB962C8B-B14F-4D97-AF65-F5344CB8AC3E}">
        <p14:creationId xmlns:p14="http://schemas.microsoft.com/office/powerpoint/2010/main" val="4018909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xmlns="" id="{7DF7D62E-6EDB-A8D4-F3FC-A54361D408AB}"/>
              </a:ext>
            </a:extLst>
          </p:cNvPr>
          <p:cNvPicPr>
            <a:picLocks noChangeAspect="1"/>
          </p:cNvPicPr>
          <p:nvPr/>
        </p:nvPicPr>
        <p:blipFill>
          <a:blip r:embed="rId2"/>
          <a:stretch>
            <a:fillRect/>
          </a:stretch>
        </p:blipFill>
        <p:spPr>
          <a:xfrm>
            <a:off x="0" y="2357860"/>
            <a:ext cx="12192000" cy="2142280"/>
          </a:xfrm>
          <a:prstGeom prst="rect">
            <a:avLst/>
          </a:prstGeom>
        </p:spPr>
      </p:pic>
    </p:spTree>
    <p:extLst>
      <p:ext uri="{BB962C8B-B14F-4D97-AF65-F5344CB8AC3E}">
        <p14:creationId xmlns:p14="http://schemas.microsoft.com/office/powerpoint/2010/main" val="4204365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xmlns="" id="{D4599227-4775-C86F-E8C9-A9E6F5A9A647}"/>
              </a:ext>
            </a:extLst>
          </p:cNvPr>
          <p:cNvPicPr>
            <a:picLocks noChangeAspect="1"/>
          </p:cNvPicPr>
          <p:nvPr/>
        </p:nvPicPr>
        <p:blipFill>
          <a:blip r:embed="rId2"/>
          <a:stretch>
            <a:fillRect/>
          </a:stretch>
        </p:blipFill>
        <p:spPr>
          <a:xfrm>
            <a:off x="0" y="1514797"/>
            <a:ext cx="12192000" cy="3828406"/>
          </a:xfrm>
          <a:prstGeom prst="rect">
            <a:avLst/>
          </a:prstGeom>
        </p:spPr>
      </p:pic>
    </p:spTree>
    <p:extLst>
      <p:ext uri="{BB962C8B-B14F-4D97-AF65-F5344CB8AC3E}">
        <p14:creationId xmlns:p14="http://schemas.microsoft.com/office/powerpoint/2010/main" val="4232840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6" name="Picture 5" descr="A screenshot of a computer program&#10;&#10;Description automatically generated">
            <a:extLst>
              <a:ext uri="{FF2B5EF4-FFF2-40B4-BE49-F238E27FC236}">
                <a16:creationId xmlns:a16="http://schemas.microsoft.com/office/drawing/2014/main" xmlns="" id="{95B6B000-0B94-4C8A-794A-F12232EB7D77}"/>
              </a:ext>
            </a:extLst>
          </p:cNvPr>
          <p:cNvPicPr>
            <a:picLocks noChangeAspect="1"/>
          </p:cNvPicPr>
          <p:nvPr/>
        </p:nvPicPr>
        <p:blipFill>
          <a:blip r:embed="rId2"/>
          <a:stretch>
            <a:fillRect/>
          </a:stretch>
        </p:blipFill>
        <p:spPr>
          <a:xfrm>
            <a:off x="0" y="2110858"/>
            <a:ext cx="12192000" cy="2636284"/>
          </a:xfrm>
          <a:prstGeom prst="rect">
            <a:avLst/>
          </a:prstGeom>
        </p:spPr>
      </p:pic>
    </p:spTree>
    <p:extLst>
      <p:ext uri="{BB962C8B-B14F-4D97-AF65-F5344CB8AC3E}">
        <p14:creationId xmlns:p14="http://schemas.microsoft.com/office/powerpoint/2010/main" val="7335239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xmlns="" id="{4BA8D82D-DE1D-7246-4678-645BD953EE1B}"/>
              </a:ext>
            </a:extLst>
          </p:cNvPr>
          <p:cNvPicPr>
            <a:picLocks noChangeAspect="1"/>
          </p:cNvPicPr>
          <p:nvPr/>
        </p:nvPicPr>
        <p:blipFill>
          <a:blip r:embed="rId2"/>
          <a:stretch>
            <a:fillRect/>
          </a:stretch>
        </p:blipFill>
        <p:spPr>
          <a:xfrm>
            <a:off x="0" y="1856994"/>
            <a:ext cx="12192000" cy="3144013"/>
          </a:xfrm>
          <a:prstGeom prst="rect">
            <a:avLst/>
          </a:prstGeom>
        </p:spPr>
      </p:pic>
    </p:spTree>
    <p:extLst>
      <p:ext uri="{BB962C8B-B14F-4D97-AF65-F5344CB8AC3E}">
        <p14:creationId xmlns:p14="http://schemas.microsoft.com/office/powerpoint/2010/main" val="36031481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prstClr val="white"/>
                </a:solidFill>
              </a:rPr>
              <a:t>Section 3</a:t>
            </a:r>
          </a:p>
        </p:txBody>
      </p:sp>
    </p:spTree>
    <p:extLst>
      <p:ext uri="{BB962C8B-B14F-4D97-AF65-F5344CB8AC3E}">
        <p14:creationId xmlns:p14="http://schemas.microsoft.com/office/powerpoint/2010/main" val="31975337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 – Folium Map: All launch sites</a:t>
            </a:r>
            <a:endParaRPr lang="en-US"/>
          </a:p>
        </p:txBody>
      </p:sp>
      <p:pic>
        <p:nvPicPr>
          <p:cNvPr id="4" name="Picture 3" descr="A map of the united states&#10;&#10;Description automatically generated">
            <a:extLst>
              <a:ext uri="{FF2B5EF4-FFF2-40B4-BE49-F238E27FC236}">
                <a16:creationId xmlns:a16="http://schemas.microsoft.com/office/drawing/2014/main" xmlns="" id="{B7CCEFDD-077C-64B4-3C5B-78ACD58AD9C0}"/>
              </a:ext>
            </a:extLst>
          </p:cNvPr>
          <p:cNvPicPr>
            <a:picLocks noChangeAspect="1"/>
          </p:cNvPicPr>
          <p:nvPr/>
        </p:nvPicPr>
        <p:blipFill>
          <a:blip r:embed="rId2"/>
          <a:stretch>
            <a:fillRect/>
          </a:stretch>
        </p:blipFill>
        <p:spPr>
          <a:xfrm>
            <a:off x="1343527" y="1658965"/>
            <a:ext cx="9504948" cy="4362228"/>
          </a:xfrm>
          <a:prstGeom prst="rect">
            <a:avLst/>
          </a:prstGeom>
        </p:spPr>
      </p:pic>
    </p:spTree>
    <p:extLst>
      <p:ext uri="{BB962C8B-B14F-4D97-AF65-F5344CB8AC3E}">
        <p14:creationId xmlns:p14="http://schemas.microsoft.com/office/powerpoint/2010/main" val="142356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 – Folium Map: Launch Outcomes</a:t>
            </a:r>
            <a:endParaRPr lang="en-US">
              <a:solidFill>
                <a:srgbClr val="000000"/>
              </a:solidFill>
              <a:latin typeface="Abadi"/>
            </a:endParaRPr>
          </a:p>
        </p:txBody>
      </p:sp>
      <p:pic>
        <p:nvPicPr>
          <p:cNvPr id="2" name="Picture 1" descr="A map of water with green and red text&#10;&#10;Description automatically generated">
            <a:extLst>
              <a:ext uri="{FF2B5EF4-FFF2-40B4-BE49-F238E27FC236}">
                <a16:creationId xmlns:a16="http://schemas.microsoft.com/office/drawing/2014/main" xmlns="" id="{CA53A7EB-7CDF-E090-CF26-CBB93469C9F2}"/>
              </a:ext>
            </a:extLst>
          </p:cNvPr>
          <p:cNvPicPr>
            <a:picLocks noChangeAspect="1"/>
          </p:cNvPicPr>
          <p:nvPr/>
        </p:nvPicPr>
        <p:blipFill>
          <a:blip r:embed="rId2"/>
          <a:stretch>
            <a:fillRect/>
          </a:stretch>
        </p:blipFill>
        <p:spPr>
          <a:xfrm>
            <a:off x="1405439" y="1494672"/>
            <a:ext cx="9381123" cy="4931443"/>
          </a:xfrm>
          <a:prstGeom prst="rect">
            <a:avLst/>
          </a:prstGeom>
        </p:spPr>
      </p:pic>
    </p:spTree>
    <p:extLst>
      <p:ext uri="{BB962C8B-B14F-4D97-AF65-F5344CB8AC3E}">
        <p14:creationId xmlns:p14="http://schemas.microsoft.com/office/powerpoint/2010/main" val="2674157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 – Folium Map: Distance from proximities </a:t>
            </a:r>
            <a:endParaRPr lang="en-US">
              <a:solidFill>
                <a:srgbClr val="000000"/>
              </a:solidFill>
              <a:latin typeface="Abadi"/>
            </a:endParaRPr>
          </a:p>
        </p:txBody>
      </p:sp>
      <p:pic>
        <p:nvPicPr>
          <p:cNvPr id="4" name="Picture 3" descr="A map of a city&#10;&#10;Description automatically generated">
            <a:extLst>
              <a:ext uri="{FF2B5EF4-FFF2-40B4-BE49-F238E27FC236}">
                <a16:creationId xmlns:a16="http://schemas.microsoft.com/office/drawing/2014/main" xmlns="" id="{001362F8-EB16-0536-098D-21D736EAB20E}"/>
              </a:ext>
            </a:extLst>
          </p:cNvPr>
          <p:cNvPicPr>
            <a:picLocks noChangeAspect="1"/>
          </p:cNvPicPr>
          <p:nvPr/>
        </p:nvPicPr>
        <p:blipFill>
          <a:blip r:embed="rId2"/>
          <a:stretch>
            <a:fillRect/>
          </a:stretch>
        </p:blipFill>
        <p:spPr>
          <a:xfrm>
            <a:off x="1755" y="1374358"/>
            <a:ext cx="7786940" cy="4109286"/>
          </a:xfrm>
          <a:prstGeom prst="rect">
            <a:avLst/>
          </a:prstGeom>
        </p:spPr>
      </p:pic>
      <p:sp>
        <p:nvSpPr>
          <p:cNvPr id="6" name="TextBox 5">
            <a:extLst>
              <a:ext uri="{FF2B5EF4-FFF2-40B4-BE49-F238E27FC236}">
                <a16:creationId xmlns:a16="http://schemas.microsoft.com/office/drawing/2014/main" xmlns="" id="{9606757E-A15D-2F12-ADD1-D1D270957212}"/>
              </a:ext>
            </a:extLst>
          </p:cNvPr>
          <p:cNvSpPr txBox="1"/>
          <p:nvPr/>
        </p:nvSpPr>
        <p:spPr>
          <a:xfrm>
            <a:off x="7795031" y="1376185"/>
            <a:ext cx="43886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Distance from nearest railway: 0.97KM.</a:t>
            </a:r>
            <a:endParaRPr lang="en-US"/>
          </a:p>
          <a:p>
            <a:pPr marL="285750" indent="-285750">
              <a:buFont typeface="Arial"/>
              <a:buChar char="•"/>
            </a:pPr>
            <a:r>
              <a:rPr lang="en-US">
                <a:ea typeface="Calibri"/>
                <a:cs typeface="Calibri"/>
              </a:rPr>
              <a:t>Distance from nearest highway: 0.59KM.</a:t>
            </a:r>
          </a:p>
          <a:p>
            <a:pPr marL="285750" indent="-285750">
              <a:buFont typeface="Arial"/>
              <a:buChar char="•"/>
            </a:pPr>
            <a:r>
              <a:rPr lang="en-US">
                <a:ea typeface="Calibri"/>
                <a:cs typeface="Calibri"/>
              </a:rPr>
              <a:t>Distance from nearest coastline: 0.85 KM.</a:t>
            </a:r>
          </a:p>
          <a:p>
            <a:endParaRPr lang="en-US">
              <a:ea typeface="Calibri"/>
              <a:cs typeface="Calibri"/>
            </a:endParaRPr>
          </a:p>
        </p:txBody>
      </p:sp>
    </p:spTree>
    <p:extLst>
      <p:ext uri="{BB962C8B-B14F-4D97-AF65-F5344CB8AC3E}">
        <p14:creationId xmlns:p14="http://schemas.microsoft.com/office/powerpoint/2010/main" val="2098781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5" y="2036369"/>
            <a:ext cx="8476250" cy="3630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SpaceY is a rapidly growing startup in the commercial space travel industry. It aims to compete with SpaceX’s Falcon 9 rockets. SpaceX provides a cost advantage with its reusable rocket technology. The goal of the project is to develop a prediction model that can help SpaceY make more strategic decisions in this field</a:t>
            </a:r>
            <a:r>
              <a:rPr lang="en-US" sz="2200" smtClean="0">
                <a:solidFill>
                  <a:schemeClr val="accent3">
                    <a:lumMod val="25000"/>
                  </a:schemeClr>
                </a:solidFill>
                <a:latin typeface="Abadi" panose="020B0604020104020204" pitchFamily="34" charset="0"/>
              </a:rPr>
              <a:t>.</a:t>
            </a:r>
            <a:endParaRPr lang="tr-TR" sz="2200" smtClean="0">
              <a:solidFill>
                <a:schemeClr val="accent3">
                  <a:lumMod val="25000"/>
                </a:schemeClr>
              </a:solidFill>
              <a:latin typeface="Abadi" panose="020B0604020104020204" pitchFamily="34" charset="0"/>
            </a:endParaRPr>
          </a:p>
          <a:p>
            <a:pPr>
              <a:spcBef>
                <a:spcPts val="1400"/>
              </a:spcBef>
            </a:pPr>
            <a:r>
              <a:rPr lang="en-US" sz="2200" smtClean="0">
                <a:solidFill>
                  <a:schemeClr val="accent3">
                    <a:lumMod val="25000"/>
                  </a:schemeClr>
                </a:solidFill>
                <a:latin typeface="Abadi" panose="020B0604020104020204" pitchFamily="34" charset="0"/>
              </a:rPr>
              <a:t>The </a:t>
            </a:r>
            <a:r>
              <a:rPr lang="en-US" sz="2200">
                <a:solidFill>
                  <a:schemeClr val="accent3">
                    <a:lumMod val="25000"/>
                  </a:schemeClr>
                </a:solidFill>
                <a:latin typeface="Abadi" panose="020B0604020104020204" pitchFamily="34" charset="0"/>
              </a:rPr>
              <a:t>main question this project seeks to answer is how to predict whether SpaceX will successfully recover the first stage of a rocket. This prediction is crucial for understanding launch costs and gaining an advantage in competing bids.</a:t>
            </a: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 – Folium Map: Distance from proximities </a:t>
            </a:r>
            <a:endParaRPr lang="en-US">
              <a:solidFill>
                <a:srgbClr val="000000"/>
              </a:solidFill>
              <a:latin typeface="Abadi"/>
            </a:endParaRPr>
          </a:p>
        </p:txBody>
      </p:sp>
      <p:sp>
        <p:nvSpPr>
          <p:cNvPr id="6" name="TextBox 5">
            <a:extLst>
              <a:ext uri="{FF2B5EF4-FFF2-40B4-BE49-F238E27FC236}">
                <a16:creationId xmlns:a16="http://schemas.microsoft.com/office/drawing/2014/main" xmlns="" id="{9606757E-A15D-2F12-ADD1-D1D270957212}"/>
              </a:ext>
            </a:extLst>
          </p:cNvPr>
          <p:cNvSpPr txBox="1"/>
          <p:nvPr/>
        </p:nvSpPr>
        <p:spPr>
          <a:xfrm>
            <a:off x="7795031" y="1376185"/>
            <a:ext cx="43886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mtClean="0">
                <a:ea typeface="Calibri"/>
                <a:cs typeface="Calibri"/>
              </a:rPr>
              <a:t>Distance </a:t>
            </a:r>
            <a:r>
              <a:rPr lang="en-US">
                <a:ea typeface="Calibri"/>
                <a:cs typeface="Calibri"/>
              </a:rPr>
              <a:t>from nearest city: 17.69 KM.</a:t>
            </a:r>
            <a:endParaRPr lang="en-US"/>
          </a:p>
          <a:p>
            <a:endParaRPr lang="en-US">
              <a:ea typeface="Calibri"/>
              <a:cs typeface="Calibri"/>
            </a:endParaRPr>
          </a:p>
        </p:txBody>
      </p:sp>
      <p:pic>
        <p:nvPicPr>
          <p:cNvPr id="2" name="Picture 1" descr="A map of a city&#10;&#10;Description automatically generated">
            <a:extLst>
              <a:ext uri="{FF2B5EF4-FFF2-40B4-BE49-F238E27FC236}">
                <a16:creationId xmlns:a16="http://schemas.microsoft.com/office/drawing/2014/main" xmlns="" id="{9F1FC80A-C40E-E774-AD93-3047888F65A8}"/>
              </a:ext>
            </a:extLst>
          </p:cNvPr>
          <p:cNvPicPr>
            <a:picLocks noChangeAspect="1"/>
          </p:cNvPicPr>
          <p:nvPr/>
        </p:nvPicPr>
        <p:blipFill>
          <a:blip r:embed="rId2"/>
          <a:stretch>
            <a:fillRect/>
          </a:stretch>
        </p:blipFill>
        <p:spPr>
          <a:xfrm>
            <a:off x="1755" y="1374357"/>
            <a:ext cx="7786939" cy="4169443"/>
          </a:xfrm>
          <a:prstGeom prst="rect">
            <a:avLst/>
          </a:prstGeom>
        </p:spPr>
      </p:pic>
    </p:spTree>
    <p:extLst>
      <p:ext uri="{BB962C8B-B14F-4D97-AF65-F5344CB8AC3E}">
        <p14:creationId xmlns:p14="http://schemas.microsoft.com/office/powerpoint/2010/main" val="625356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prstClr val="white"/>
                </a:solidFill>
              </a:rPr>
              <a:t>Section 4</a:t>
            </a:r>
          </a:p>
        </p:txBody>
      </p:sp>
    </p:spTree>
    <p:extLst>
      <p:ext uri="{BB962C8B-B14F-4D97-AF65-F5344CB8AC3E}">
        <p14:creationId xmlns:p14="http://schemas.microsoft.com/office/powerpoint/2010/main" val="20111055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Interactive: Pie Chart</a:t>
            </a:r>
            <a:endParaRPr lang="en-US">
              <a:solidFill>
                <a:srgbClr val="0B49CB"/>
              </a:solidFill>
            </a:endParaRPr>
          </a:p>
        </p:txBody>
      </p:sp>
      <p:pic>
        <p:nvPicPr>
          <p:cNvPr id="5" name="Picture 4">
            <a:extLst>
              <a:ext uri="{FF2B5EF4-FFF2-40B4-BE49-F238E27FC236}">
                <a16:creationId xmlns:a16="http://schemas.microsoft.com/office/drawing/2014/main" xmlns="" id="{E1FD6B95-D138-12B9-2CD0-A9AC99B90257}"/>
              </a:ext>
            </a:extLst>
          </p:cNvPr>
          <p:cNvPicPr>
            <a:picLocks noChangeAspect="1"/>
          </p:cNvPicPr>
          <p:nvPr/>
        </p:nvPicPr>
        <p:blipFill>
          <a:blip r:embed="rId3"/>
          <a:stretch>
            <a:fillRect/>
          </a:stretch>
        </p:blipFill>
        <p:spPr>
          <a:xfrm>
            <a:off x="914400" y="1413019"/>
            <a:ext cx="10363200" cy="4612554"/>
          </a:xfrm>
          <a:prstGeom prst="rect">
            <a:avLst/>
          </a:prstGeom>
        </p:spPr>
      </p:pic>
    </p:spTree>
    <p:extLst>
      <p:ext uri="{BB962C8B-B14F-4D97-AF65-F5344CB8AC3E}">
        <p14:creationId xmlns:p14="http://schemas.microsoft.com/office/powerpoint/2010/main" val="1316893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Interactive: Highest success rate site pie chart</a:t>
            </a:r>
            <a:endParaRPr lang="en-US">
              <a:solidFill>
                <a:srgbClr val="0B49CB"/>
              </a:solidFill>
            </a:endParaRPr>
          </a:p>
        </p:txBody>
      </p:sp>
      <p:pic>
        <p:nvPicPr>
          <p:cNvPr id="2" name="Picture 1" descr="A pie chart with a red circle&#10;&#10;Description automatically generated">
            <a:extLst>
              <a:ext uri="{FF2B5EF4-FFF2-40B4-BE49-F238E27FC236}">
                <a16:creationId xmlns:a16="http://schemas.microsoft.com/office/drawing/2014/main" xmlns="" id="{A88525E6-1836-FB02-CEF7-5DCA35C296FB}"/>
              </a:ext>
            </a:extLst>
          </p:cNvPr>
          <p:cNvPicPr>
            <a:picLocks noChangeAspect="1"/>
          </p:cNvPicPr>
          <p:nvPr/>
        </p:nvPicPr>
        <p:blipFill>
          <a:blip r:embed="rId3"/>
          <a:stretch>
            <a:fillRect/>
          </a:stretch>
        </p:blipFill>
        <p:spPr>
          <a:xfrm>
            <a:off x="1" y="1621948"/>
            <a:ext cx="12191999" cy="3614104"/>
          </a:xfrm>
          <a:prstGeom prst="rect">
            <a:avLst/>
          </a:prstGeom>
        </p:spPr>
      </p:pic>
    </p:spTree>
    <p:extLst>
      <p:ext uri="{BB962C8B-B14F-4D97-AF65-F5344CB8AC3E}">
        <p14:creationId xmlns:p14="http://schemas.microsoft.com/office/powerpoint/2010/main" val="19447323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Interactive: Slider &amp; Scatter Plot</a:t>
            </a:r>
            <a:endParaRPr lang="en-US">
              <a:solidFill>
                <a:srgbClr val="0B49CB"/>
              </a:solidFill>
            </a:endParaRPr>
          </a:p>
        </p:txBody>
      </p:sp>
      <p:pic>
        <p:nvPicPr>
          <p:cNvPr id="3" name="Picture 2">
            <a:extLst>
              <a:ext uri="{FF2B5EF4-FFF2-40B4-BE49-F238E27FC236}">
                <a16:creationId xmlns:a16="http://schemas.microsoft.com/office/drawing/2014/main" xmlns="" id="{04AC00FF-2659-CACB-7A0A-CD2766959C58}"/>
              </a:ext>
            </a:extLst>
          </p:cNvPr>
          <p:cNvPicPr>
            <a:picLocks noChangeAspect="1"/>
          </p:cNvPicPr>
          <p:nvPr/>
        </p:nvPicPr>
        <p:blipFill>
          <a:blip r:embed="rId3"/>
          <a:stretch>
            <a:fillRect/>
          </a:stretch>
        </p:blipFill>
        <p:spPr>
          <a:xfrm>
            <a:off x="838200" y="1539841"/>
            <a:ext cx="10515600" cy="4165090"/>
          </a:xfrm>
          <a:prstGeom prst="rect">
            <a:avLst/>
          </a:prstGeom>
        </p:spPr>
      </p:pic>
    </p:spTree>
    <p:extLst>
      <p:ext uri="{BB962C8B-B14F-4D97-AF65-F5344CB8AC3E}">
        <p14:creationId xmlns:p14="http://schemas.microsoft.com/office/powerpoint/2010/main" val="33184202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prstClr val="white"/>
                </a:solidFill>
              </a:rPr>
              <a:t>Section 5</a:t>
            </a:r>
          </a:p>
        </p:txBody>
      </p:sp>
    </p:spTree>
    <p:extLst>
      <p:ext uri="{BB962C8B-B14F-4D97-AF65-F5344CB8AC3E}">
        <p14:creationId xmlns:p14="http://schemas.microsoft.com/office/powerpoint/2010/main" val="1880652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 Predictive Analysis</a:t>
            </a:r>
            <a:endParaRPr lang="en-US">
              <a:solidFill>
                <a:srgbClr val="0B49CB"/>
              </a:solidFill>
            </a:endParaRPr>
          </a:p>
        </p:txBody>
      </p:sp>
      <p:pic>
        <p:nvPicPr>
          <p:cNvPr id="2" name="Picture 2">
            <a:extLst>
              <a:ext uri="{FF2B5EF4-FFF2-40B4-BE49-F238E27FC236}">
                <a16:creationId xmlns:a16="http://schemas.microsoft.com/office/drawing/2014/main" xmlns="" id="{5CEE707C-A2A1-5A44-B3B1-854D01454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8437"/>
            <a:ext cx="12192000" cy="481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030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6018" cy="4351338"/>
          </a:xfrm>
          <a:prstGeom prst="rect">
            <a:avLst/>
          </a:prstGeom>
        </p:spPr>
        <p:txBody>
          <a:bodyPr lIns="91440" tIns="45720" rIns="91440" bIns="45720" anchor="t">
            <a:normAutofit fontScale="92500"/>
          </a:bodyPr>
          <a:lstStyle/>
          <a:p>
            <a:pPr>
              <a:lnSpc>
                <a:spcPct val="100000"/>
              </a:lnSpc>
              <a:spcBef>
                <a:spcPts val="1400"/>
              </a:spcBef>
            </a:pPr>
            <a:r>
              <a:rPr lang="en-US" sz="2200" b="1">
                <a:solidFill>
                  <a:schemeClr val="accent3">
                    <a:lumMod val="25000"/>
                  </a:schemeClr>
                </a:solidFill>
                <a:latin typeface="Abadi"/>
                <a:ea typeface="+mn-lt"/>
                <a:cs typeface="+mn-lt"/>
              </a:rPr>
              <a:t>Launch Success</a:t>
            </a:r>
            <a:r>
              <a:rPr lang="en-US" sz="2200">
                <a:solidFill>
                  <a:schemeClr val="accent3">
                    <a:lumMod val="25000"/>
                  </a:schemeClr>
                </a:solidFill>
                <a:latin typeface="Abadi"/>
                <a:ea typeface="+mn-lt"/>
                <a:cs typeface="+mn-lt"/>
              </a:rPr>
              <a:t>: </a:t>
            </a:r>
            <a:r>
              <a:rPr lang="en-US" sz="2200">
                <a:solidFill>
                  <a:schemeClr val="accent3">
                    <a:lumMod val="25000"/>
                  </a:schemeClr>
                </a:solidFill>
                <a:latin typeface="Abadi"/>
                <a:ea typeface="+mn-lt"/>
                <a:cs typeface="+mn-lt"/>
              </a:rPr>
              <a:t>The probability of success is contingent upon the specific launch site and the optimal payload range, which is defined as 2,000 to 5,000 kilograms</a:t>
            </a:r>
            <a:r>
              <a:rPr lang="en-US" sz="2200" smtClean="0">
                <a:solidFill>
                  <a:schemeClr val="accent3">
                    <a:lumMod val="25000"/>
                  </a:schemeClr>
                </a:solidFill>
                <a:latin typeface="Abadi"/>
                <a:ea typeface="+mn-lt"/>
                <a:cs typeface="+mn-lt"/>
              </a:rPr>
              <a:t>.</a:t>
            </a:r>
            <a:endParaRPr lang="tr-TR" sz="2200" smtClean="0">
              <a:solidFill>
                <a:schemeClr val="accent3">
                  <a:lumMod val="25000"/>
                </a:schemeClr>
              </a:solidFill>
              <a:ea typeface="+mn-lt"/>
              <a:cs typeface="+mn-lt"/>
            </a:endParaRPr>
          </a:p>
          <a:p>
            <a:pPr>
              <a:lnSpc>
                <a:spcPct val="100000"/>
              </a:lnSpc>
              <a:spcBef>
                <a:spcPts val="1400"/>
              </a:spcBef>
            </a:pPr>
            <a:r>
              <a:rPr lang="en-US" sz="2200" b="1" smtClean="0">
                <a:solidFill>
                  <a:schemeClr val="accent3">
                    <a:lumMod val="25000"/>
                  </a:schemeClr>
                </a:solidFill>
                <a:latin typeface="Abadi"/>
                <a:ea typeface="+mn-lt"/>
                <a:cs typeface="+mn-lt"/>
              </a:rPr>
              <a:t>Orbit </a:t>
            </a:r>
            <a:r>
              <a:rPr lang="en-US" sz="2200" b="1">
                <a:solidFill>
                  <a:schemeClr val="accent3">
                    <a:lumMod val="25000"/>
                  </a:schemeClr>
                </a:solidFill>
                <a:latin typeface="Abadi"/>
                <a:ea typeface="+mn-lt"/>
                <a:cs typeface="+mn-lt"/>
              </a:rPr>
              <a:t>Types</a:t>
            </a:r>
            <a:r>
              <a:rPr lang="en-US" sz="2200">
                <a:solidFill>
                  <a:schemeClr val="accent3">
                    <a:lumMod val="25000"/>
                  </a:schemeClr>
                </a:solidFill>
                <a:latin typeface="Abadi"/>
                <a:ea typeface="+mn-lt"/>
                <a:cs typeface="+mn-lt"/>
              </a:rPr>
              <a:t>: </a:t>
            </a:r>
            <a:r>
              <a:rPr lang="en-US" sz="2200">
                <a:solidFill>
                  <a:schemeClr val="accent3">
                    <a:lumMod val="25000"/>
                  </a:schemeClr>
                </a:solidFill>
                <a:latin typeface="Abadi"/>
                <a:ea typeface="+mn-lt"/>
                <a:cs typeface="+mn-lt"/>
              </a:rPr>
              <a:t>It can be observed that specific orbital paths, such as ES-L1 and GEO, demonstrate a higher degree of success</a:t>
            </a:r>
            <a:r>
              <a:rPr lang="en-US" sz="2200" smtClean="0">
                <a:solidFill>
                  <a:schemeClr val="accent3">
                    <a:lumMod val="25000"/>
                  </a:schemeClr>
                </a:solidFill>
                <a:latin typeface="Abadi"/>
                <a:ea typeface="+mn-lt"/>
                <a:cs typeface="+mn-lt"/>
              </a:rPr>
              <a:t>.</a:t>
            </a:r>
            <a:endParaRPr lang="tr-TR" sz="2200" smtClean="0">
              <a:solidFill>
                <a:schemeClr val="accent3">
                  <a:lumMod val="25000"/>
                </a:schemeClr>
              </a:solidFill>
              <a:ea typeface="+mn-lt"/>
              <a:cs typeface="+mn-lt"/>
            </a:endParaRPr>
          </a:p>
          <a:p>
            <a:pPr>
              <a:lnSpc>
                <a:spcPct val="100000"/>
              </a:lnSpc>
              <a:spcBef>
                <a:spcPts val="1400"/>
              </a:spcBef>
            </a:pPr>
            <a:r>
              <a:rPr lang="en-US" sz="2200" b="1" smtClean="0">
                <a:solidFill>
                  <a:schemeClr val="accent3">
                    <a:lumMod val="25000"/>
                  </a:schemeClr>
                </a:solidFill>
                <a:latin typeface="Abadi"/>
                <a:ea typeface="+mn-lt"/>
                <a:cs typeface="+mn-lt"/>
              </a:rPr>
              <a:t>Predictive </a:t>
            </a:r>
            <a:r>
              <a:rPr lang="en-US" sz="2200" b="1">
                <a:solidFill>
                  <a:schemeClr val="accent3">
                    <a:lumMod val="25000"/>
                  </a:schemeClr>
                </a:solidFill>
                <a:latin typeface="Abadi"/>
                <a:ea typeface="+mn-lt"/>
                <a:cs typeface="+mn-lt"/>
              </a:rPr>
              <a:t>Analysis: </a:t>
            </a:r>
            <a:r>
              <a:rPr lang="en-US" sz="2200">
                <a:solidFill>
                  <a:schemeClr val="accent3">
                    <a:lumMod val="25000"/>
                  </a:schemeClr>
                </a:solidFill>
                <a:latin typeface="Abadi"/>
                <a:ea typeface="+mn-lt"/>
                <a:cs typeface="+mn-lt"/>
              </a:rPr>
              <a:t>Three out of four machine learning models have been demonstrated to effectively predict SpaceX's first stage reuse, thereby illustrating the potential value of such forecasting techniques</a:t>
            </a:r>
            <a:r>
              <a:rPr lang="en-US" sz="2200" smtClean="0">
                <a:solidFill>
                  <a:schemeClr val="accent3">
                    <a:lumMod val="25000"/>
                  </a:schemeClr>
                </a:solidFill>
                <a:latin typeface="Abadi"/>
                <a:ea typeface="+mn-lt"/>
                <a:cs typeface="+mn-lt"/>
              </a:rPr>
              <a:t>.</a:t>
            </a:r>
            <a:endParaRPr lang="tr-TR" sz="2200" smtClean="0">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latin typeface="Abadi"/>
                <a:ea typeface="+mn-lt"/>
                <a:cs typeface="+mn-lt"/>
              </a:rPr>
              <a:t>The insights gained from this analysis can assist SpaceY in optimising its launch strategies, with a particular focus on identifying more successful launch sites and payload configurations. By employing analogous machine learning models, SpaceY could enhance its predictive capabilities, thereby optimising decision-making and operational efficiency.</a:t>
            </a:r>
            <a:endParaRPr lang="en-US" sz="2200">
              <a:solidFill>
                <a:schemeClr val="accent3">
                  <a:lumMod val="25000"/>
                </a:schemeClr>
              </a:solidFill>
              <a:latin typeface="Abadi"/>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828336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342900" indent="-342900">
              <a:lnSpc>
                <a:spcPct val="100000"/>
              </a:lnSpc>
              <a:spcBef>
                <a:spcPts val="1400"/>
              </a:spcBef>
            </a:pPr>
            <a:r>
              <a:rPr lang="en-US">
                <a:solidFill>
                  <a:schemeClr val="accent3">
                    <a:lumMod val="25000"/>
                  </a:schemeClr>
                </a:solidFill>
                <a:latin typeface="Abadi"/>
              </a:rPr>
              <a:t>The Decision Tree Classifier produces disparate scores when the Jupyter notebook is executed anew. </a:t>
            </a:r>
            <a:endParaRPr lang="tr-TR" smtClean="0">
              <a:solidFill>
                <a:schemeClr val="accent3">
                  <a:lumMod val="25000"/>
                </a:schemeClr>
              </a:solidFill>
              <a:latin typeface="Abadi"/>
            </a:endParaRPr>
          </a:p>
          <a:p>
            <a:pPr marL="0" indent="0">
              <a:lnSpc>
                <a:spcPct val="100000"/>
              </a:lnSpc>
              <a:spcBef>
                <a:spcPts val="1400"/>
              </a:spcBef>
              <a:buNone/>
            </a:pPr>
            <a:endParaRPr lang="tr-TR" smtClean="0">
              <a:solidFill>
                <a:schemeClr val="accent3">
                  <a:lumMod val="25000"/>
                </a:schemeClr>
              </a:solidFill>
              <a:latin typeface="Abadi"/>
            </a:endParaRPr>
          </a:p>
          <a:p>
            <a:pPr marL="342900" indent="-342900">
              <a:lnSpc>
                <a:spcPct val="100000"/>
              </a:lnSpc>
              <a:spcBef>
                <a:spcPts val="1400"/>
              </a:spcBef>
            </a:pPr>
            <a:r>
              <a:rPr lang="en-US">
                <a:solidFill>
                  <a:schemeClr val="accent3">
                    <a:lumMod val="25000"/>
                  </a:schemeClr>
                </a:solidFill>
                <a:latin typeface="Abadi"/>
              </a:rPr>
              <a:t>In addition to the Decision Tree Classifier, all other models are equally suitable for predicting landing success with a test precision of 0.8333.</a:t>
            </a:r>
            <a:endParaRPr lang="en-US">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903511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37517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9620897" cy="474874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a:solidFill>
                  <a:srgbClr val="0B49CB"/>
                </a:solidFill>
                <a:latin typeface="Abadi"/>
              </a:rPr>
              <a:t>Executive Summary</a:t>
            </a:r>
          </a:p>
          <a:p>
            <a:pPr>
              <a:lnSpc>
                <a:spcPct val="120000"/>
              </a:lnSpc>
              <a:spcBef>
                <a:spcPts val="1400"/>
              </a:spcBef>
            </a:pPr>
            <a:r>
              <a:rPr lang="en-US" sz="1600" b="1">
                <a:solidFill>
                  <a:schemeClr val="accent3">
                    <a:lumMod val="25000"/>
                  </a:schemeClr>
                </a:solidFill>
                <a:latin typeface="Abadi"/>
              </a:rPr>
              <a:t>Data Collection: </a:t>
            </a:r>
            <a:r>
              <a:rPr lang="en-US" sz="1600">
                <a:solidFill>
                  <a:schemeClr val="accent3">
                    <a:lumMod val="25000"/>
                  </a:schemeClr>
                </a:solidFill>
                <a:latin typeface="Abadi"/>
              </a:rPr>
              <a:t>The data collection process was carried out using Python to gather data related to SpaceX's Falcon 9 launches. Data was collected using API and web scraping techniques</a:t>
            </a:r>
            <a:r>
              <a:rPr lang="en-US" sz="1600" smtClean="0">
                <a:solidFill>
                  <a:schemeClr val="accent3">
                    <a:lumMod val="25000"/>
                  </a:schemeClr>
                </a:solidFill>
                <a:latin typeface="Abadi"/>
              </a:rPr>
              <a:t>.</a:t>
            </a:r>
            <a:endParaRPr lang="tr-TR" sz="1600" smtClean="0">
              <a:solidFill>
                <a:schemeClr val="accent3">
                  <a:lumMod val="25000"/>
                </a:schemeClr>
              </a:solidFill>
              <a:latin typeface="Abadi"/>
            </a:endParaRPr>
          </a:p>
          <a:p>
            <a:pPr>
              <a:lnSpc>
                <a:spcPct val="120000"/>
              </a:lnSpc>
              <a:spcBef>
                <a:spcPts val="1400"/>
              </a:spcBef>
            </a:pPr>
            <a:r>
              <a:rPr lang="en-US" sz="1600" b="1" smtClean="0">
                <a:solidFill>
                  <a:schemeClr val="accent3">
                    <a:lumMod val="25000"/>
                  </a:schemeClr>
                </a:solidFill>
                <a:latin typeface="Abadi"/>
              </a:rPr>
              <a:t>Data </a:t>
            </a:r>
            <a:r>
              <a:rPr lang="en-US" sz="1600" b="1">
                <a:solidFill>
                  <a:schemeClr val="accent3">
                    <a:lumMod val="25000"/>
                  </a:schemeClr>
                </a:solidFill>
                <a:latin typeface="Abadi"/>
              </a:rPr>
              <a:t>Wrangling</a:t>
            </a:r>
            <a:r>
              <a:rPr lang="en-US" sz="1600">
                <a:solidFill>
                  <a:schemeClr val="accent3">
                    <a:lumMod val="25000"/>
                  </a:schemeClr>
                </a:solidFill>
                <a:latin typeface="Abadi"/>
              </a:rPr>
              <a:t>: The collected data was cleaned, and missing values were handled appropriately</a:t>
            </a:r>
            <a:r>
              <a:rPr lang="en-US" sz="1600" smtClean="0">
                <a:solidFill>
                  <a:schemeClr val="accent3">
                    <a:lumMod val="25000"/>
                  </a:schemeClr>
                </a:solidFill>
                <a:latin typeface="Abadi"/>
              </a:rPr>
              <a:t>.</a:t>
            </a:r>
            <a:endParaRPr lang="tr-TR" sz="1600" smtClean="0">
              <a:solidFill>
                <a:schemeClr val="accent3">
                  <a:lumMod val="25000"/>
                </a:schemeClr>
              </a:solidFill>
              <a:latin typeface="Abadi"/>
            </a:endParaRPr>
          </a:p>
          <a:p>
            <a:pPr>
              <a:lnSpc>
                <a:spcPct val="120000"/>
              </a:lnSpc>
              <a:spcBef>
                <a:spcPts val="1400"/>
              </a:spcBef>
            </a:pPr>
            <a:r>
              <a:rPr lang="en-US" sz="1600" b="1" smtClean="0">
                <a:solidFill>
                  <a:schemeClr val="accent3">
                    <a:lumMod val="25000"/>
                  </a:schemeClr>
                </a:solidFill>
                <a:latin typeface="Abadi"/>
              </a:rPr>
              <a:t>Data </a:t>
            </a:r>
            <a:r>
              <a:rPr lang="en-US" sz="1600" b="1">
                <a:solidFill>
                  <a:schemeClr val="accent3">
                    <a:lumMod val="25000"/>
                  </a:schemeClr>
                </a:solidFill>
                <a:latin typeface="Abadi"/>
              </a:rPr>
              <a:t>Processing: </a:t>
            </a:r>
            <a:r>
              <a:rPr lang="en-US" sz="1600">
                <a:solidFill>
                  <a:schemeClr val="accent3">
                    <a:lumMod val="25000"/>
                  </a:schemeClr>
                </a:solidFill>
                <a:latin typeface="Abadi"/>
              </a:rPr>
              <a:t>The data was processed using Python libraries and made suitable for analysis</a:t>
            </a:r>
            <a:r>
              <a:rPr lang="en-US" sz="1600" smtClean="0">
                <a:solidFill>
                  <a:schemeClr val="accent3">
                    <a:lumMod val="25000"/>
                  </a:schemeClr>
                </a:solidFill>
                <a:latin typeface="Abadi"/>
              </a:rPr>
              <a:t>.</a:t>
            </a:r>
            <a:endParaRPr lang="tr-TR" sz="1600" smtClean="0">
              <a:solidFill>
                <a:schemeClr val="accent3">
                  <a:lumMod val="25000"/>
                </a:schemeClr>
              </a:solidFill>
              <a:latin typeface="Abadi"/>
            </a:endParaRPr>
          </a:p>
          <a:p>
            <a:pPr>
              <a:lnSpc>
                <a:spcPct val="120000"/>
              </a:lnSpc>
              <a:spcBef>
                <a:spcPts val="1400"/>
              </a:spcBef>
            </a:pPr>
            <a:r>
              <a:rPr lang="en-US" sz="1600" b="1" smtClean="0">
                <a:solidFill>
                  <a:schemeClr val="accent3">
                    <a:lumMod val="25000"/>
                  </a:schemeClr>
                </a:solidFill>
                <a:latin typeface="Abadi"/>
              </a:rPr>
              <a:t>EDA </a:t>
            </a:r>
            <a:r>
              <a:rPr lang="en-US" sz="1600" b="1">
                <a:solidFill>
                  <a:schemeClr val="accent3">
                    <a:lumMod val="25000"/>
                  </a:schemeClr>
                </a:solidFill>
                <a:latin typeface="Abadi"/>
              </a:rPr>
              <a:t>Using Visualization and SQL</a:t>
            </a:r>
            <a:r>
              <a:rPr lang="en-US" sz="1600">
                <a:solidFill>
                  <a:schemeClr val="accent3">
                    <a:lumMod val="25000"/>
                  </a:schemeClr>
                </a:solidFill>
                <a:latin typeface="Abadi"/>
              </a:rPr>
              <a:t>: Exploratory data analysis was performed on the data, and the data was visualized using Matplotlib, Seaborn, and SQL</a:t>
            </a:r>
            <a:r>
              <a:rPr lang="en-US" sz="1600" smtClean="0">
                <a:solidFill>
                  <a:schemeClr val="accent3">
                    <a:lumMod val="25000"/>
                  </a:schemeClr>
                </a:solidFill>
                <a:latin typeface="Abadi"/>
              </a:rPr>
              <a:t>.</a:t>
            </a:r>
            <a:endParaRPr lang="tr-TR" sz="1600" smtClean="0">
              <a:solidFill>
                <a:schemeClr val="accent3">
                  <a:lumMod val="25000"/>
                </a:schemeClr>
              </a:solidFill>
              <a:latin typeface="Abadi"/>
            </a:endParaRPr>
          </a:p>
          <a:p>
            <a:pPr>
              <a:lnSpc>
                <a:spcPct val="120000"/>
              </a:lnSpc>
              <a:spcBef>
                <a:spcPts val="1400"/>
              </a:spcBef>
            </a:pPr>
            <a:r>
              <a:rPr lang="en-US" sz="1600" b="1" smtClean="0">
                <a:solidFill>
                  <a:schemeClr val="accent3">
                    <a:lumMod val="25000"/>
                  </a:schemeClr>
                </a:solidFill>
                <a:latin typeface="Abadi"/>
              </a:rPr>
              <a:t>Interactive </a:t>
            </a:r>
            <a:r>
              <a:rPr lang="en-US" sz="1600" b="1">
                <a:solidFill>
                  <a:schemeClr val="accent3">
                    <a:lumMod val="25000"/>
                  </a:schemeClr>
                </a:solidFill>
                <a:latin typeface="Abadi"/>
              </a:rPr>
              <a:t>Visual Analytics: </a:t>
            </a:r>
            <a:r>
              <a:rPr lang="en-US" sz="1600">
                <a:solidFill>
                  <a:schemeClr val="accent3">
                    <a:lumMod val="25000"/>
                  </a:schemeClr>
                </a:solidFill>
                <a:latin typeface="Abadi"/>
              </a:rPr>
              <a:t>Folium was used for maps, and Plotly Dash was used for interactive charts. The map analysis shows launch sites and successful landing rates</a:t>
            </a:r>
            <a:r>
              <a:rPr lang="en-US" sz="1600" smtClean="0">
                <a:solidFill>
                  <a:schemeClr val="accent3">
                    <a:lumMod val="25000"/>
                  </a:schemeClr>
                </a:solidFill>
                <a:latin typeface="Abadi"/>
              </a:rPr>
              <a:t>.</a:t>
            </a:r>
            <a:endParaRPr lang="tr-TR" sz="1600" smtClean="0">
              <a:solidFill>
                <a:schemeClr val="accent3">
                  <a:lumMod val="25000"/>
                </a:schemeClr>
              </a:solidFill>
              <a:latin typeface="Abadi"/>
            </a:endParaRPr>
          </a:p>
          <a:p>
            <a:pPr>
              <a:lnSpc>
                <a:spcPct val="120000"/>
              </a:lnSpc>
              <a:spcBef>
                <a:spcPts val="1400"/>
              </a:spcBef>
            </a:pPr>
            <a:r>
              <a:rPr lang="en-US" sz="1600" b="1" smtClean="0">
                <a:solidFill>
                  <a:schemeClr val="accent3">
                    <a:lumMod val="25000"/>
                  </a:schemeClr>
                </a:solidFill>
                <a:latin typeface="Abadi"/>
              </a:rPr>
              <a:t>Predictive </a:t>
            </a:r>
            <a:r>
              <a:rPr lang="en-US" sz="1600" b="1">
                <a:solidFill>
                  <a:schemeClr val="accent3">
                    <a:lumMod val="25000"/>
                  </a:schemeClr>
                </a:solidFill>
                <a:latin typeface="Abadi"/>
              </a:rPr>
              <a:t>Analysis: </a:t>
            </a:r>
            <a:r>
              <a:rPr lang="en-US" sz="1600">
                <a:solidFill>
                  <a:schemeClr val="accent3">
                    <a:lumMod val="25000"/>
                  </a:schemeClr>
                </a:solidFill>
                <a:latin typeface="Abadi"/>
              </a:rPr>
              <a:t>Classification models such as Logistic Regression, SVM, Decision Tree, and KNN were trained, and hyperparameter tuning was performed. The models were tested with an accuracy of 83.3</a:t>
            </a:r>
            <a:r>
              <a:rPr lang="en-US" sz="1600" smtClean="0">
                <a:solidFill>
                  <a:schemeClr val="accent3">
                    <a:lumMod val="25000"/>
                  </a:schemeClr>
                </a:solidFill>
                <a:latin typeface="Abadi"/>
              </a:rPr>
              <a:t>%.</a:t>
            </a:r>
            <a:endParaRPr lang="en-US" sz="40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74235"/>
            <a:ext cx="6249626" cy="4351338"/>
          </a:xfrm>
          <a:prstGeom prst="rect">
            <a:avLst/>
          </a:prstGeom>
        </p:spPr>
        <p:txBody>
          <a:bodyPr/>
          <a:lstStyle/>
          <a:p>
            <a:pPr>
              <a:lnSpc>
                <a:spcPct val="100000"/>
              </a:lnSpc>
              <a:spcBef>
                <a:spcPts val="1400"/>
              </a:spcBef>
            </a:pPr>
            <a:r>
              <a:rPr lang="en-US" sz="1800" b="1">
                <a:solidFill>
                  <a:schemeClr val="accent3">
                    <a:lumMod val="25000"/>
                  </a:schemeClr>
                </a:solidFill>
                <a:latin typeface="Abadi" panose="020B0604020104020204" pitchFamily="34" charset="0"/>
              </a:rPr>
              <a:t>Data Sources: </a:t>
            </a:r>
            <a:r>
              <a:rPr lang="en-US" sz="1800">
                <a:solidFill>
                  <a:schemeClr val="accent3">
                    <a:lumMod val="25000"/>
                  </a:schemeClr>
                </a:solidFill>
                <a:latin typeface="Abadi" panose="020B0604020104020204" pitchFamily="34" charset="0"/>
              </a:rPr>
              <a:t>Data was collected using web scraping techniques from the SpaceX API and Wikipedia. The data from these two sources contains historical information about Falcon 9 rocket launches</a:t>
            </a:r>
            <a:r>
              <a:rPr lang="en-US" sz="1800" smtClean="0">
                <a:solidFill>
                  <a:schemeClr val="accent3">
                    <a:lumMod val="25000"/>
                  </a:schemeClr>
                </a:solidFill>
                <a:latin typeface="Abadi" panose="020B0604020104020204" pitchFamily="34" charset="0"/>
              </a:rPr>
              <a:t>.</a:t>
            </a:r>
            <a:endParaRPr lang="tr-TR" sz="1800" smtClean="0">
              <a:solidFill>
                <a:schemeClr val="accent3">
                  <a:lumMod val="25000"/>
                </a:schemeClr>
              </a:solidFill>
              <a:latin typeface="Abadi" panose="020B0604020104020204" pitchFamily="34" charset="0"/>
            </a:endParaRPr>
          </a:p>
          <a:p>
            <a:pPr>
              <a:lnSpc>
                <a:spcPct val="100000"/>
              </a:lnSpc>
              <a:spcBef>
                <a:spcPts val="1400"/>
              </a:spcBef>
            </a:pPr>
            <a:r>
              <a:rPr lang="en-US" sz="1800" b="1" smtClean="0">
                <a:solidFill>
                  <a:schemeClr val="accent3">
                    <a:lumMod val="25000"/>
                  </a:schemeClr>
                </a:solidFill>
                <a:latin typeface="Abadi" panose="020B0604020104020204" pitchFamily="34" charset="0"/>
              </a:rPr>
              <a:t>Using </a:t>
            </a:r>
            <a:r>
              <a:rPr lang="en-US" sz="1800" b="1">
                <a:solidFill>
                  <a:schemeClr val="accent3">
                    <a:lumMod val="25000"/>
                  </a:schemeClr>
                </a:solidFill>
                <a:latin typeface="Abadi" panose="020B0604020104020204" pitchFamily="34" charset="0"/>
              </a:rPr>
              <a:t>SpaceX API: </a:t>
            </a:r>
            <a:r>
              <a:rPr lang="en-US" sz="1800">
                <a:solidFill>
                  <a:schemeClr val="accent3">
                    <a:lumMod val="25000"/>
                  </a:schemeClr>
                </a:solidFill>
                <a:latin typeface="Abadi" panose="020B0604020104020204" pitchFamily="34" charset="0"/>
              </a:rPr>
              <a:t>Data on Falcon 9 rockets was retrieved from the SpaceX API using a GET request. The data obtained from the API was filtered specifically to analyze landing successes</a:t>
            </a:r>
            <a:r>
              <a:rPr lang="en-US" sz="1800" smtClean="0">
                <a:solidFill>
                  <a:schemeClr val="accent3">
                    <a:lumMod val="25000"/>
                  </a:schemeClr>
                </a:solidFill>
                <a:latin typeface="Abadi" panose="020B0604020104020204" pitchFamily="34" charset="0"/>
              </a:rPr>
              <a:t>.</a:t>
            </a:r>
            <a:endParaRPr lang="tr-TR" sz="1800" smtClean="0">
              <a:solidFill>
                <a:schemeClr val="accent3">
                  <a:lumMod val="25000"/>
                </a:schemeClr>
              </a:solidFill>
              <a:latin typeface="Abadi" panose="020B0604020104020204" pitchFamily="34" charset="0"/>
            </a:endParaRPr>
          </a:p>
          <a:p>
            <a:pPr>
              <a:lnSpc>
                <a:spcPct val="100000"/>
              </a:lnSpc>
              <a:spcBef>
                <a:spcPts val="1400"/>
              </a:spcBef>
            </a:pPr>
            <a:r>
              <a:rPr lang="en-US" sz="1800" b="1" smtClean="0">
                <a:solidFill>
                  <a:schemeClr val="accent3">
                    <a:lumMod val="25000"/>
                  </a:schemeClr>
                </a:solidFill>
                <a:latin typeface="Abadi" panose="020B0604020104020204" pitchFamily="34" charset="0"/>
              </a:rPr>
              <a:t>Web </a:t>
            </a:r>
            <a:r>
              <a:rPr lang="en-US" sz="1800" b="1">
                <a:solidFill>
                  <a:schemeClr val="accent3">
                    <a:lumMod val="25000"/>
                  </a:schemeClr>
                </a:solidFill>
                <a:latin typeface="Abadi" panose="020B0604020104020204" pitchFamily="34" charset="0"/>
              </a:rPr>
              <a:t>Scraping: </a:t>
            </a:r>
            <a:r>
              <a:rPr lang="en-US" sz="1800">
                <a:solidFill>
                  <a:schemeClr val="accent3">
                    <a:lumMod val="25000"/>
                  </a:schemeClr>
                </a:solidFill>
                <a:latin typeface="Abadi" panose="020B0604020104020204" pitchFamily="34" charset="0"/>
              </a:rPr>
              <a:t>Additional information regarding Falcon 9 and Falcon Heavy launches was gathered from the Wikipedia page. The HTML table structure was parsed, and the data was converted into a pandas dataframe</a:t>
            </a:r>
            <a:r>
              <a:rPr lang="en-US" sz="1800" smtClean="0">
                <a:solidFill>
                  <a:schemeClr val="accent3">
                    <a:lumMod val="25000"/>
                  </a:schemeClr>
                </a:solidFill>
                <a:latin typeface="Abadi" panose="020B0604020104020204" pitchFamily="34" charset="0"/>
              </a:rPr>
              <a:t>.</a:t>
            </a:r>
            <a:endParaRPr lang="tr-TR" sz="1800" smtClean="0">
              <a:solidFill>
                <a:schemeClr val="accent3">
                  <a:lumMod val="25000"/>
                </a:schemeClr>
              </a:solidFill>
              <a:latin typeface="Abadi" panose="020B0604020104020204" pitchFamily="34" charset="0"/>
            </a:endParaRPr>
          </a:p>
          <a:p>
            <a:pPr>
              <a:lnSpc>
                <a:spcPct val="100000"/>
              </a:lnSpc>
              <a:spcBef>
                <a:spcPts val="1400"/>
              </a:spcBef>
            </a:pPr>
            <a:r>
              <a:rPr lang="en-US" sz="1800" b="1" smtClean="0">
                <a:solidFill>
                  <a:schemeClr val="accent3">
                    <a:lumMod val="25000"/>
                  </a:schemeClr>
                </a:solidFill>
                <a:latin typeface="Abadi" panose="020B0604020104020204" pitchFamily="34" charset="0"/>
              </a:rPr>
              <a:t>Missing </a:t>
            </a:r>
            <a:r>
              <a:rPr lang="en-US" sz="1800" b="1">
                <a:solidFill>
                  <a:schemeClr val="accent3">
                    <a:lumMod val="25000"/>
                  </a:schemeClr>
                </a:solidFill>
                <a:latin typeface="Abadi" panose="020B0604020104020204" pitchFamily="34" charset="0"/>
              </a:rPr>
              <a:t>Values: </a:t>
            </a:r>
            <a:r>
              <a:rPr lang="en-US" sz="1800">
                <a:solidFill>
                  <a:schemeClr val="accent3">
                    <a:lumMod val="25000"/>
                  </a:schemeClr>
                </a:solidFill>
                <a:latin typeface="Abadi" panose="020B0604020104020204" pitchFamily="34" charset="0"/>
              </a:rPr>
              <a:t>Missing data was filled with the average value of the respective column to ensure data integrity</a:t>
            </a:r>
            <a:r>
              <a:rPr lang="en-US" sz="1800" smtClean="0">
                <a:solidFill>
                  <a:schemeClr val="accent3">
                    <a:lumMod val="25000"/>
                  </a:schemeClr>
                </a:solidFill>
                <a:latin typeface="Abadi" panose="020B0604020104020204" pitchFamily="34" charset="0"/>
              </a:rPr>
              <a:t>.</a:t>
            </a:r>
            <a:endParaRPr lang="tr-TR" sz="1800" smtClean="0">
              <a:solidFill>
                <a:schemeClr val="accent3">
                  <a:lumMod val="25000"/>
                </a:schemeClr>
              </a:solidFill>
              <a:latin typeface="Abadi" panose="020B0604020104020204" pitchFamily="34" charset="0"/>
            </a:endParaRPr>
          </a:p>
          <a:p>
            <a:pPr>
              <a:lnSpc>
                <a:spcPct val="100000"/>
              </a:lnSpc>
              <a:spcBef>
                <a:spcPts val="1400"/>
              </a:spcBef>
            </a:pPr>
            <a:endParaRPr lang="en-US" sz="200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2" name="Diyagram 1"/>
          <p:cNvGraphicFramePr/>
          <p:nvPr>
            <p:extLst>
              <p:ext uri="{D42A27DB-BD31-4B8C-83A1-F6EECF244321}">
                <p14:modId xmlns:p14="http://schemas.microsoft.com/office/powerpoint/2010/main" val="3397696333"/>
              </p:ext>
            </p:extLst>
          </p:nvPr>
        </p:nvGraphicFramePr>
        <p:xfrm>
          <a:off x="7019637" y="1420310"/>
          <a:ext cx="4748810" cy="5305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5648301"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b="1">
                <a:solidFill>
                  <a:schemeClr val="accent3">
                    <a:lumMod val="25000"/>
                  </a:schemeClr>
                </a:solidFill>
                <a:latin typeface="Abadi" panose="020B0604020104020204" pitchFamily="34" charset="0"/>
              </a:rPr>
              <a:t>Using REST API: </a:t>
            </a:r>
            <a:r>
              <a:rPr lang="en-US" sz="2200">
                <a:solidFill>
                  <a:schemeClr val="accent3">
                    <a:lumMod val="25000"/>
                  </a:schemeClr>
                </a:solidFill>
                <a:latin typeface="Abadi" panose="020B0604020104020204" pitchFamily="34" charset="0"/>
              </a:rPr>
              <a:t>Raw data on rocket launches was obtained using SpaceX's publicly available REST API. These API calls returned data in JSON format</a:t>
            </a:r>
            <a:r>
              <a:rPr lang="en-US" sz="2200" smtClean="0">
                <a:solidFill>
                  <a:schemeClr val="accent3">
                    <a:lumMod val="25000"/>
                  </a:schemeClr>
                </a:solidFill>
                <a:latin typeface="Abadi" panose="020B0604020104020204" pitchFamily="34" charset="0"/>
              </a:rPr>
              <a:t>.</a:t>
            </a:r>
            <a:endParaRPr lang="tr-TR" sz="2200" smtClean="0">
              <a:solidFill>
                <a:schemeClr val="accent3">
                  <a:lumMod val="25000"/>
                </a:schemeClr>
              </a:solidFill>
              <a:latin typeface="Abadi" panose="020B0604020104020204" pitchFamily="34" charset="0"/>
            </a:endParaRPr>
          </a:p>
          <a:p>
            <a:pPr>
              <a:lnSpc>
                <a:spcPct val="100000"/>
              </a:lnSpc>
              <a:spcBef>
                <a:spcPts val="1400"/>
              </a:spcBef>
            </a:pPr>
            <a:r>
              <a:rPr lang="en-US" sz="2200" b="1" smtClean="0">
                <a:solidFill>
                  <a:schemeClr val="accent3">
                    <a:lumMod val="25000"/>
                  </a:schemeClr>
                </a:solidFill>
                <a:latin typeface="Abadi" panose="020B0604020104020204" pitchFamily="34" charset="0"/>
              </a:rPr>
              <a:t>GET </a:t>
            </a:r>
            <a:r>
              <a:rPr lang="en-US" sz="2200" b="1">
                <a:solidFill>
                  <a:schemeClr val="accent3">
                    <a:lumMod val="25000"/>
                  </a:schemeClr>
                </a:solidFill>
                <a:latin typeface="Abadi" panose="020B0604020104020204" pitchFamily="34" charset="0"/>
              </a:rPr>
              <a:t>Request: </a:t>
            </a:r>
            <a:r>
              <a:rPr lang="en-US" sz="2200">
                <a:solidFill>
                  <a:schemeClr val="accent3">
                    <a:lumMod val="25000"/>
                  </a:schemeClr>
                </a:solidFill>
                <a:latin typeface="Abadi" panose="020B0604020104020204" pitchFamily="34" charset="0"/>
              </a:rPr>
              <a:t>Information about Falcon 9 launches was collected through a GET request to the SpaceX API</a:t>
            </a:r>
            <a:r>
              <a:rPr lang="en-US" sz="2200" smtClean="0">
                <a:solidFill>
                  <a:schemeClr val="accent3">
                    <a:lumMod val="25000"/>
                  </a:schemeClr>
                </a:solidFill>
                <a:latin typeface="Abadi" panose="020B0604020104020204" pitchFamily="34" charset="0"/>
              </a:rPr>
              <a:t>.</a:t>
            </a:r>
            <a:endParaRPr lang="tr-TR" sz="2200" smtClean="0">
              <a:solidFill>
                <a:schemeClr val="accent3">
                  <a:lumMod val="25000"/>
                </a:schemeClr>
              </a:solidFill>
              <a:latin typeface="Abadi" panose="020B0604020104020204" pitchFamily="34" charset="0"/>
            </a:endParaRPr>
          </a:p>
          <a:p>
            <a:pPr>
              <a:lnSpc>
                <a:spcPct val="100000"/>
              </a:lnSpc>
              <a:spcBef>
                <a:spcPts val="1400"/>
              </a:spcBef>
            </a:pPr>
            <a:r>
              <a:rPr lang="en-US" sz="2200" b="1" smtClean="0">
                <a:solidFill>
                  <a:schemeClr val="accent3">
                    <a:lumMod val="25000"/>
                  </a:schemeClr>
                </a:solidFill>
                <a:latin typeface="Abadi" panose="020B0604020104020204" pitchFamily="34" charset="0"/>
              </a:rPr>
              <a:t>Filtering</a:t>
            </a:r>
            <a:r>
              <a:rPr lang="en-US" sz="2200" b="1">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rPr>
              <a:t>Only Falcon 9 launches were selected to create the relevant dataset</a:t>
            </a:r>
            <a:r>
              <a:rPr lang="en-US" sz="2200" smtClean="0">
                <a:solidFill>
                  <a:schemeClr val="accent3">
                    <a:lumMod val="25000"/>
                  </a:schemeClr>
                </a:solidFill>
                <a:latin typeface="Abadi" panose="020B0604020104020204" pitchFamily="34" charset="0"/>
              </a:rPr>
              <a:t>.</a:t>
            </a:r>
            <a:endParaRPr lang="tr-TR" sz="2200" smtClean="0">
              <a:solidFill>
                <a:schemeClr val="accent3">
                  <a:lumMod val="25000"/>
                </a:schemeClr>
              </a:solidFill>
              <a:latin typeface="Abadi" panose="020B0604020104020204" pitchFamily="34" charset="0"/>
            </a:endParaRPr>
          </a:p>
          <a:p>
            <a:pPr>
              <a:lnSpc>
                <a:spcPct val="100000"/>
              </a:lnSpc>
              <a:spcBef>
                <a:spcPts val="1400"/>
              </a:spcBef>
            </a:pPr>
            <a:r>
              <a:rPr lang="en-US" sz="2200" b="1" smtClean="0">
                <a:solidFill>
                  <a:schemeClr val="accent3">
                    <a:lumMod val="25000"/>
                  </a:schemeClr>
                </a:solidFill>
                <a:latin typeface="Abadi" panose="020B0604020104020204" pitchFamily="34" charset="0"/>
              </a:rPr>
              <a:t>Missing </a:t>
            </a:r>
            <a:r>
              <a:rPr lang="en-US" sz="2200" b="1">
                <a:solidFill>
                  <a:schemeClr val="accent3">
                    <a:lumMod val="25000"/>
                  </a:schemeClr>
                </a:solidFill>
                <a:latin typeface="Abadi" panose="020B0604020104020204" pitchFamily="34" charset="0"/>
              </a:rPr>
              <a:t>Values: </a:t>
            </a:r>
            <a:r>
              <a:rPr lang="en-US" sz="2200">
                <a:solidFill>
                  <a:schemeClr val="accent3">
                    <a:lumMod val="25000"/>
                  </a:schemeClr>
                </a:solidFill>
                <a:latin typeface="Abadi" panose="020B0604020104020204" pitchFamily="34" charset="0"/>
              </a:rPr>
              <a:t>Missing values in the launch data were filled with the mean, and the data was cleaned prior to analysis.</a:t>
            </a:r>
            <a:endParaRPr lang="en-US" sz="2200" smtClean="0">
              <a:solidFill>
                <a:schemeClr val="accent3">
                  <a:lumMod val="25000"/>
                </a:schemeClr>
              </a:solidFill>
              <a:latin typeface="Abadi"/>
            </a:endParaRPr>
          </a:p>
          <a:p>
            <a:pPr>
              <a:lnSpc>
                <a:spcPct val="100000"/>
              </a:lnSpc>
              <a:spcBef>
                <a:spcPts val="1400"/>
              </a:spcBef>
            </a:pPr>
            <a:r>
              <a:rPr lang="en-US" sz="2200" b="1" smtClean="0">
                <a:solidFill>
                  <a:schemeClr val="accent3">
                    <a:lumMod val="25000"/>
                  </a:schemeClr>
                </a:solidFill>
                <a:latin typeface="Abadi" panose="020B0604020104020204" pitchFamily="34" charset="0"/>
              </a:rPr>
              <a:t>GitHub URL</a:t>
            </a:r>
            <a:r>
              <a:rPr lang="tr-TR" sz="2200" b="1">
                <a:solidFill>
                  <a:schemeClr val="accent3">
                    <a:lumMod val="25000"/>
                  </a:schemeClr>
                </a:solidFill>
                <a:latin typeface="Abadi" panose="020B0604020104020204" pitchFamily="34" charset="0"/>
              </a:rPr>
              <a:t>: </a:t>
            </a:r>
            <a:r>
              <a:rPr lang="tr-TR" sz="2200" smtClean="0">
                <a:solidFill>
                  <a:schemeClr val="accent3">
                    <a:lumMod val="25000"/>
                  </a:schemeClr>
                </a:solidFill>
                <a:latin typeface="Abadi" panose="020B0604020104020204" pitchFamily="34" charset="0"/>
                <a:hlinkClick r:id="rId3"/>
              </a:rPr>
              <a:t>https://github.com/AKDG-SMT/Data-Collection-API-Lab.git</a:t>
            </a:r>
            <a:endParaRPr lang="en-US"/>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7" name="Diyagram 6"/>
          <p:cNvGraphicFramePr/>
          <p:nvPr>
            <p:extLst>
              <p:ext uri="{D42A27DB-BD31-4B8C-83A1-F6EECF244321}">
                <p14:modId xmlns:p14="http://schemas.microsoft.com/office/powerpoint/2010/main" val="3520958971"/>
              </p:ext>
            </p:extLst>
          </p:nvPr>
        </p:nvGraphicFramePr>
        <p:xfrm>
          <a:off x="7050561" y="1717058"/>
          <a:ext cx="4235050" cy="41489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675841"/>
            <a:ext cx="5505685" cy="4233285"/>
          </a:xfrm>
          <a:prstGeom prst="rect">
            <a:avLst/>
          </a:prstGeom>
        </p:spPr>
        <p:txBody>
          <a:bodyPr lIns="91440" tIns="45720" rIns="91440" bIns="45720" anchor="t">
            <a:noAutofit/>
          </a:bodyPr>
          <a:lstStyle/>
          <a:p>
            <a:pPr marL="0" indent="0">
              <a:buNone/>
            </a:pPr>
            <a:r>
              <a:rPr lang="en-US" sz="1800" b="1">
                <a:latin typeface="Abadi"/>
              </a:rPr>
              <a:t>Web Scraping Process</a:t>
            </a:r>
            <a:r>
              <a:rPr lang="en-US" sz="1800">
                <a:latin typeface="Abadi"/>
              </a:rPr>
              <a:t>: Data related to the Falcon 9 and Falcon Heavy launch list on Wikipedia was scraped using Python’s </a:t>
            </a:r>
            <a:r>
              <a:rPr lang="en-US" sz="1800" i="1">
                <a:latin typeface="Abadi"/>
              </a:rPr>
              <a:t>Requests</a:t>
            </a:r>
            <a:r>
              <a:rPr lang="en-US" sz="1800">
                <a:latin typeface="Abadi"/>
              </a:rPr>
              <a:t> and </a:t>
            </a:r>
            <a:r>
              <a:rPr lang="en-US" sz="1800" i="1" err="1">
                <a:latin typeface="Abadi"/>
              </a:rPr>
              <a:t>BeautifulSoup</a:t>
            </a:r>
            <a:r>
              <a:rPr lang="en-US" sz="1800">
                <a:latin typeface="Abadi"/>
              </a:rPr>
              <a:t> </a:t>
            </a:r>
            <a:r>
              <a:rPr lang="en-US" sz="1800" err="1">
                <a:latin typeface="Abadi"/>
              </a:rPr>
              <a:t>libraries</a:t>
            </a:r>
            <a:r>
              <a:rPr lang="en-US" sz="1800" smtClean="0">
                <a:latin typeface="Abadi"/>
              </a:rPr>
              <a:t>.</a:t>
            </a:r>
            <a:endParaRPr lang="tr-TR" sz="1800" smtClean="0">
              <a:latin typeface="Abadi"/>
            </a:endParaRPr>
          </a:p>
          <a:p>
            <a:r>
              <a:rPr lang="en-US" sz="1800" b="1" smtClean="0">
                <a:latin typeface="Abadi"/>
              </a:rPr>
              <a:t>Request </a:t>
            </a:r>
            <a:r>
              <a:rPr lang="en-US" sz="1800" b="1">
                <a:latin typeface="Abadi"/>
              </a:rPr>
              <a:t>to Wikipedia</a:t>
            </a:r>
            <a:r>
              <a:rPr lang="en-US" sz="1800">
                <a:latin typeface="Abadi"/>
              </a:rPr>
              <a:t>: A request was sent to the relevant Wikipedia page.</a:t>
            </a:r>
          </a:p>
          <a:p>
            <a:r>
              <a:rPr lang="en-US" sz="1800" b="1">
                <a:latin typeface="Abadi"/>
              </a:rPr>
              <a:t>HTML Parsing</a:t>
            </a:r>
            <a:r>
              <a:rPr lang="en-US" sz="1800">
                <a:latin typeface="Abadi"/>
              </a:rPr>
              <a:t>: The Wikipedia page was retrieved in HTML format and parsed using </a:t>
            </a:r>
            <a:r>
              <a:rPr lang="en-US" sz="1800" err="1">
                <a:latin typeface="Abadi"/>
              </a:rPr>
              <a:t>BeautifulSoup</a:t>
            </a:r>
            <a:r>
              <a:rPr lang="en-US" sz="1800">
                <a:latin typeface="Abadi"/>
              </a:rPr>
              <a:t>.</a:t>
            </a:r>
          </a:p>
          <a:p>
            <a:r>
              <a:rPr lang="en-US" sz="1800" b="1">
                <a:latin typeface="Abadi"/>
              </a:rPr>
              <a:t>Data Extraction</a:t>
            </a:r>
            <a:r>
              <a:rPr lang="en-US" sz="1800">
                <a:latin typeface="Abadi"/>
              </a:rPr>
              <a:t>: HTML table structures were identified, and data was extracted along with the table headers.</a:t>
            </a:r>
          </a:p>
          <a:p>
            <a:r>
              <a:rPr lang="en-US" sz="1800" b="1" err="1">
                <a:latin typeface="Abadi"/>
              </a:rPr>
              <a:t>DataFrame</a:t>
            </a:r>
            <a:r>
              <a:rPr lang="en-US" sz="1800" b="1">
                <a:latin typeface="Abadi"/>
              </a:rPr>
              <a:t> Transformation</a:t>
            </a:r>
            <a:r>
              <a:rPr lang="en-US" sz="1800">
                <a:latin typeface="Abadi"/>
              </a:rPr>
              <a:t>: The extracted data was transformed into a pandas </a:t>
            </a:r>
            <a:r>
              <a:rPr lang="en-US" sz="1800" err="1">
                <a:latin typeface="Abadi"/>
              </a:rPr>
              <a:t>DataFrame</a:t>
            </a:r>
            <a:r>
              <a:rPr lang="en-US" sz="1800">
                <a:latin typeface="Abadi"/>
              </a:rPr>
              <a:t>, making it ready for analysis.</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graphicFrame>
        <p:nvGraphicFramePr>
          <p:cNvPr id="7" name="Diyagram 6"/>
          <p:cNvGraphicFramePr/>
          <p:nvPr>
            <p:extLst>
              <p:ext uri="{D42A27DB-BD31-4B8C-83A1-F6EECF244321}">
                <p14:modId xmlns:p14="http://schemas.microsoft.com/office/powerpoint/2010/main" val="3831244148"/>
              </p:ext>
            </p:extLst>
          </p:nvPr>
        </p:nvGraphicFramePr>
        <p:xfrm>
          <a:off x="6646460" y="1473958"/>
          <a:ext cx="4639151" cy="4430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f80a141d-92ca-4d3d-9308-f7e7b1d44ce8"/>
    <ds:schemaRef ds:uri="155be751-a274-42e8-93fb-f39d3b9bccc8"/>
    <ds:schemaRef ds:uri="http://purl.org/dc/dcmitype/"/>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312</TotalTime>
  <Words>2343</Words>
  <Application>Microsoft Office PowerPoint</Application>
  <PresentationFormat>Özel</PresentationFormat>
  <Paragraphs>233</Paragraphs>
  <Slides>49</Slides>
  <Notes>14</Notes>
  <HiddenSlides>0</HiddenSlides>
  <MMClips>0</MMClips>
  <ScaleCrop>false</ScaleCrop>
  <HeadingPairs>
    <vt:vector size="4" baseType="variant">
      <vt:variant>
        <vt:lpstr>Tema</vt:lpstr>
      </vt:variant>
      <vt:variant>
        <vt:i4>2</vt:i4>
      </vt:variant>
      <vt:variant>
        <vt:lpstr>Slayt Başlıkları</vt:lpstr>
      </vt:variant>
      <vt:variant>
        <vt:i4>49</vt:i4>
      </vt:variant>
    </vt:vector>
  </HeadingPairs>
  <TitlesOfParts>
    <vt:vector size="51" baseType="lpstr">
      <vt:lpstr>Custom Design</vt:lpstr>
      <vt:lpstr>1_Custom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Samet AKDAG</cp:lastModifiedBy>
  <cp:revision>220</cp:revision>
  <dcterms:created xsi:type="dcterms:W3CDTF">2021-04-29T18:58:34Z</dcterms:created>
  <dcterms:modified xsi:type="dcterms:W3CDTF">2024-10-06T21:45:20Z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